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79" r:id="rId5"/>
    <p:sldId id="361" r:id="rId6"/>
    <p:sldId id="367" r:id="rId7"/>
    <p:sldId id="425" r:id="rId8"/>
    <p:sldId id="424" r:id="rId9"/>
    <p:sldId id="426" r:id="rId10"/>
    <p:sldId id="428" r:id="rId11"/>
    <p:sldId id="360" r:id="rId12"/>
    <p:sldId id="417" r:id="rId13"/>
    <p:sldId id="364" r:id="rId14"/>
    <p:sldId id="443" r:id="rId15"/>
    <p:sldId id="446" r:id="rId16"/>
    <p:sldId id="447" r:id="rId17"/>
    <p:sldId id="448" r:id="rId18"/>
    <p:sldId id="363" r:id="rId19"/>
    <p:sldId id="445" r:id="rId20"/>
    <p:sldId id="278" r:id="rId21"/>
  </p:sldIdLst>
  <p:sldSz cx="9144000" cy="6858000" type="screen4x3"/>
  <p:notesSz cx="6669088" cy="9872663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40E9457-99AF-471C-9C98-972DFD585893}">
          <p14:sldIdLst>
            <p14:sldId id="279"/>
            <p14:sldId id="361"/>
            <p14:sldId id="367"/>
            <p14:sldId id="425"/>
            <p14:sldId id="424"/>
            <p14:sldId id="426"/>
            <p14:sldId id="428"/>
            <p14:sldId id="360"/>
            <p14:sldId id="417"/>
            <p14:sldId id="364"/>
            <p14:sldId id="443"/>
            <p14:sldId id="446"/>
            <p14:sldId id="447"/>
            <p14:sldId id="448"/>
            <p14:sldId id="363"/>
            <p14:sldId id="445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Hammonds" initials="W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E1E"/>
    <a:srgbClr val="000099"/>
    <a:srgbClr val="0000CC"/>
    <a:srgbClr val="D52B1E"/>
    <a:srgbClr val="818A8F"/>
    <a:srgbClr val="772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4812" autoAdjust="0"/>
  </p:normalViewPr>
  <p:slideViewPr>
    <p:cSldViewPr snapToGrid="0">
      <p:cViewPr varScale="1">
        <p:scale>
          <a:sx n="80" d="100"/>
          <a:sy n="80" d="100"/>
        </p:scale>
        <p:origin x="72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https://uuk2-my.sharepoint.com/personal/samuel_roseveare_universitiesuk_ac_uk/Documents/Grade%20improvement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200" dirty="0"/>
              <a:t>Classification of first degrees awarded between 2007/08 and 2015/16</a:t>
            </a:r>
          </a:p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200" b="0" i="0" baseline="0" dirty="0">
                <a:effectLst/>
              </a:rPr>
              <a:t>(full-time, first degree undergraduate students)</a:t>
            </a:r>
            <a:endParaRPr lang="en-GB" sz="1200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2777777777777802E-2"/>
          <c:y val="8.2272877617426396E-2"/>
          <c:w val="0.91024691358024701"/>
          <c:h val="0.66397471654098805"/>
        </c:manualLayout>
      </c:layout>
      <c:lineChart>
        <c:grouping val="standard"/>
        <c:varyColors val="0"/>
        <c:ser>
          <c:idx val="0"/>
          <c:order val="0"/>
          <c:tx>
            <c:strRef>
              <c:f>'TC1'!$B$12</c:f>
              <c:strCache>
                <c:ptCount val="1"/>
                <c:pt idx="0">
                  <c:v>First class honours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strRef>
              <c:f>'TC1'!$A$13:$A$21</c:f>
              <c:strCache>
                <c:ptCount val="9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</c:strCache>
            </c:strRef>
          </c:cat>
          <c:val>
            <c:numRef>
              <c:f>'TC1'!$B$13:$B$21</c:f>
              <c:numCache>
                <c:formatCode>0.0%</c:formatCode>
                <c:ptCount val="9"/>
                <c:pt idx="0">
                  <c:v>0.12594411829024199</c:v>
                </c:pt>
                <c:pt idx="1">
                  <c:v>0.132534990652317</c:v>
                </c:pt>
                <c:pt idx="2">
                  <c:v>0.136695018226002</c:v>
                </c:pt>
                <c:pt idx="3">
                  <c:v>0.14742300772568501</c:v>
                </c:pt>
                <c:pt idx="4">
                  <c:v>0.16157124328330599</c:v>
                </c:pt>
                <c:pt idx="5">
                  <c:v>0.17575948846016601</c:v>
                </c:pt>
                <c:pt idx="6">
                  <c:v>0.192504303374889</c:v>
                </c:pt>
                <c:pt idx="7">
                  <c:v>0.21216687595925801</c:v>
                </c:pt>
                <c:pt idx="8">
                  <c:v>0.227967705482716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E2-444A-B06B-0256197F36FD}"/>
            </c:ext>
          </c:extLst>
        </c:ser>
        <c:ser>
          <c:idx val="1"/>
          <c:order val="1"/>
          <c:tx>
            <c:strRef>
              <c:f>'TC1'!$C$12</c:f>
              <c:strCache>
                <c:ptCount val="1"/>
                <c:pt idx="0">
                  <c:v>Upper second class honours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'TC1'!$A$13:$A$21</c:f>
              <c:strCache>
                <c:ptCount val="9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</c:strCache>
            </c:strRef>
          </c:cat>
          <c:val>
            <c:numRef>
              <c:f>'TC1'!$C$13:$C$21</c:f>
              <c:numCache>
                <c:formatCode>0.0%</c:formatCode>
                <c:ptCount val="9"/>
                <c:pt idx="0">
                  <c:v>0.46044375662354697</c:v>
                </c:pt>
                <c:pt idx="1">
                  <c:v>0.46249978946659298</c:v>
                </c:pt>
                <c:pt idx="2">
                  <c:v>0.46535460766131598</c:v>
                </c:pt>
                <c:pt idx="3">
                  <c:v>0.46724521113345302</c:v>
                </c:pt>
                <c:pt idx="4">
                  <c:v>0.47252747252747301</c:v>
                </c:pt>
                <c:pt idx="5">
                  <c:v>0.47910206097862201</c:v>
                </c:pt>
                <c:pt idx="6">
                  <c:v>0.48542068749674</c:v>
                </c:pt>
                <c:pt idx="7">
                  <c:v>0.47915445793218903</c:v>
                </c:pt>
                <c:pt idx="8">
                  <c:v>0.47982954158667901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E2-444A-B06B-0256197F36FD}"/>
            </c:ext>
          </c:extLst>
        </c:ser>
        <c:ser>
          <c:idx val="2"/>
          <c:order val="2"/>
          <c:tx>
            <c:strRef>
              <c:f>'TC1'!$D$12</c:f>
              <c:strCache>
                <c:ptCount val="1"/>
                <c:pt idx="0">
                  <c:v>"Good Honours"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'TC1'!$A$13:$A$21</c:f>
              <c:strCache>
                <c:ptCount val="9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</c:strCache>
            </c:strRef>
          </c:cat>
          <c:val>
            <c:numRef>
              <c:f>'TC1'!$D$13:$D$21</c:f>
              <c:numCache>
                <c:formatCode>0.0%</c:formatCode>
                <c:ptCount val="9"/>
                <c:pt idx="0">
                  <c:v>0.58638787491378896</c:v>
                </c:pt>
                <c:pt idx="1">
                  <c:v>0.59503478011890898</c:v>
                </c:pt>
                <c:pt idx="2">
                  <c:v>0.60204962588731903</c:v>
                </c:pt>
                <c:pt idx="3">
                  <c:v>0.61466821885913903</c:v>
                </c:pt>
                <c:pt idx="4">
                  <c:v>0.63409871581077804</c:v>
                </c:pt>
                <c:pt idx="5">
                  <c:v>0.65486154943878805</c:v>
                </c:pt>
                <c:pt idx="6">
                  <c:v>0.67792499087162905</c:v>
                </c:pt>
                <c:pt idx="7">
                  <c:v>0.69132133389144701</c:v>
                </c:pt>
                <c:pt idx="8">
                  <c:v>0.70779724706939495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1E2-444A-B06B-0256197F36FD}"/>
            </c:ext>
          </c:extLst>
        </c:ser>
        <c:ser>
          <c:idx val="3"/>
          <c:order val="3"/>
          <c:tx>
            <c:strRef>
              <c:f>'TC1'!$E$12</c:f>
              <c:strCache>
                <c:ptCount val="1"/>
                <c:pt idx="0">
                  <c:v>Lower second class honours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'TC1'!$A$13:$A$21</c:f>
              <c:strCache>
                <c:ptCount val="9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</c:strCache>
            </c:strRef>
          </c:cat>
          <c:val>
            <c:numRef>
              <c:f>'TC1'!$E$13:$E$21</c:f>
              <c:numCache>
                <c:formatCode>0.0%</c:formatCode>
                <c:ptCount val="9"/>
                <c:pt idx="0">
                  <c:v>0.28531296785371901</c:v>
                </c:pt>
                <c:pt idx="1">
                  <c:v>0.27842622067269601</c:v>
                </c:pt>
                <c:pt idx="2">
                  <c:v>0.27602801048794501</c:v>
                </c:pt>
                <c:pt idx="3">
                  <c:v>0.268539376804802</c:v>
                </c:pt>
                <c:pt idx="4">
                  <c:v>0.25539829819985499</c:v>
                </c:pt>
                <c:pt idx="5">
                  <c:v>0.24045665358544399</c:v>
                </c:pt>
                <c:pt idx="6">
                  <c:v>0.223658129466382</c:v>
                </c:pt>
                <c:pt idx="7">
                  <c:v>0.21026928980047399</c:v>
                </c:pt>
                <c:pt idx="8">
                  <c:v>0.19926751895873299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1E2-444A-B06B-0256197F36FD}"/>
            </c:ext>
          </c:extLst>
        </c:ser>
        <c:ser>
          <c:idx val="4"/>
          <c:order val="4"/>
          <c:tx>
            <c:strRef>
              <c:f>'TC1'!$F$12</c:f>
              <c:strCache>
                <c:ptCount val="1"/>
                <c:pt idx="0">
                  <c:v>Third class honours/Pass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'TC1'!$A$13:$A$21</c:f>
              <c:strCache>
                <c:ptCount val="9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</c:strCache>
            </c:strRef>
          </c:cat>
          <c:val>
            <c:numRef>
              <c:f>'TC1'!$F$13:$F$21</c:f>
              <c:numCache>
                <c:formatCode>0.0%</c:formatCode>
                <c:ptCount val="9"/>
                <c:pt idx="0">
                  <c:v>6.3855198748465E-2</c:v>
                </c:pt>
                <c:pt idx="1">
                  <c:v>6.3547403702019403E-2</c:v>
                </c:pt>
                <c:pt idx="2">
                  <c:v>6.12809362409669E-2</c:v>
                </c:pt>
                <c:pt idx="3">
                  <c:v>5.92201744704655E-2</c:v>
                </c:pt>
                <c:pt idx="4">
                  <c:v>5.36765439489175E-2</c:v>
                </c:pt>
                <c:pt idx="5">
                  <c:v>4.9630889980515402E-2</c:v>
                </c:pt>
                <c:pt idx="6">
                  <c:v>4.3477126910437702E-2</c:v>
                </c:pt>
                <c:pt idx="7">
                  <c:v>4.2081763638900503E-2</c:v>
                </c:pt>
                <c:pt idx="8">
                  <c:v>3.9033887459325498E-2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1E2-444A-B06B-0256197F36FD}"/>
            </c:ext>
          </c:extLst>
        </c:ser>
        <c:ser>
          <c:idx val="5"/>
          <c:order val="5"/>
          <c:tx>
            <c:strRef>
              <c:f>'TC1'!$G$12</c:f>
              <c:strCache>
                <c:ptCount val="1"/>
                <c:pt idx="0">
                  <c:v>Unclassified</c:v>
                </c:pt>
              </c:strCache>
            </c:strRef>
          </c:tx>
          <c:spPr>
            <a:ln w="28575" cap="rnd">
              <a:solidFill>
                <a:srgbClr val="1E1E1E"/>
              </a:solidFill>
              <a:round/>
            </a:ln>
            <a:effectLst/>
          </c:spPr>
          <c:marker>
            <c:symbol val="none"/>
          </c:marker>
          <c:cat>
            <c:strRef>
              <c:f>'TC1'!$A$13:$A$21</c:f>
              <c:strCache>
                <c:ptCount val="9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</c:strCache>
            </c:strRef>
          </c:cat>
          <c:val>
            <c:numRef>
              <c:f>'TC1'!$G$13:$G$21</c:f>
              <c:numCache>
                <c:formatCode>0.0%</c:formatCode>
                <c:ptCount val="9"/>
                <c:pt idx="0">
                  <c:v>6.4174811176341995E-2</c:v>
                </c:pt>
                <c:pt idx="1">
                  <c:v>6.27221127448504E-2</c:v>
                </c:pt>
                <c:pt idx="2">
                  <c:v>6.0257722069450702E-2</c:v>
                </c:pt>
                <c:pt idx="3">
                  <c:v>5.7179142161679998E-2</c:v>
                </c:pt>
                <c:pt idx="4">
                  <c:v>5.6826442040449801E-2</c:v>
                </c:pt>
                <c:pt idx="5">
                  <c:v>5.4351107330058497E-2</c:v>
                </c:pt>
                <c:pt idx="6">
                  <c:v>5.4783266391946202E-2</c:v>
                </c:pt>
                <c:pt idx="7">
                  <c:v>5.6327612669178198E-2</c:v>
                </c:pt>
                <c:pt idx="8">
                  <c:v>5.3901346512546099E-2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1E2-444A-B06B-0256197F36FD}"/>
            </c:ext>
          </c:extLst>
        </c:ser>
        <c:ser>
          <c:idx val="6"/>
          <c:order val="6"/>
          <c:tx>
            <c:strRef>
              <c:f>'TC1'!$H$12</c:f>
              <c:strCache>
                <c:ptCount val="1"/>
                <c:pt idx="0">
                  <c:v>Classification not applicable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'TC1'!$A$13:$A$21</c:f>
              <c:strCache>
                <c:ptCount val="9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</c:strCache>
            </c:strRef>
          </c:cat>
          <c:val>
            <c:numRef>
              <c:f>'TC1'!$H$13:$H$21</c:f>
              <c:numCache>
                <c:formatCode>0.0%</c:formatCode>
                <c:ptCount val="9"/>
                <c:pt idx="0">
                  <c:v>2.6914730768583798E-4</c:v>
                </c:pt>
                <c:pt idx="1">
                  <c:v>2.69482761524599E-4</c:v>
                </c:pt>
                <c:pt idx="2">
                  <c:v>3.8370531431860302E-4</c:v>
                </c:pt>
                <c:pt idx="3">
                  <c:v>3.9308770391424598E-4</c:v>
                </c:pt>
                <c:pt idx="4">
                  <c:v>0</c:v>
                </c:pt>
                <c:pt idx="5">
                  <c:v>6.9979966519388595E-4</c:v>
                </c:pt>
                <c:pt idx="6">
                  <c:v>1.5648635960565399E-4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1E2-444A-B06B-0256197F36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14098200"/>
        <c:axId val="-2114094744"/>
      </c:lineChart>
      <c:catAx>
        <c:axId val="-2114098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14094744"/>
        <c:crosses val="autoZero"/>
        <c:auto val="1"/>
        <c:lblAlgn val="ctr"/>
        <c:lblOffset val="100"/>
        <c:noMultiLvlLbl val="0"/>
      </c:catAx>
      <c:valAx>
        <c:axId val="-2114094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14098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92F86-6FE2-4FC6-862A-7D6E07EA6CD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5E3C15-CB88-48BB-93EE-367472214F2A}">
      <dgm:prSet/>
      <dgm:spPr/>
      <dgm:t>
        <a:bodyPr/>
        <a:lstStyle/>
        <a:p>
          <a:r>
            <a:rPr lang="en-GB" dirty="0"/>
            <a:t>For HEFCE/ OfS</a:t>
          </a:r>
        </a:p>
      </dgm:t>
    </dgm:pt>
    <dgm:pt modelId="{EC4A09CC-CE01-4724-967A-4B01BCDE60EA}" type="parTrans" cxnId="{8B370AF1-2905-4271-8946-228D42B9C164}">
      <dgm:prSet/>
      <dgm:spPr/>
      <dgm:t>
        <a:bodyPr/>
        <a:lstStyle/>
        <a:p>
          <a:endParaRPr lang="en-US"/>
        </a:p>
      </dgm:t>
    </dgm:pt>
    <dgm:pt modelId="{18807999-A398-4CD6-A4ED-352602E7FBB6}" type="sibTrans" cxnId="{8B370AF1-2905-4271-8946-228D42B9C164}">
      <dgm:prSet/>
      <dgm:spPr/>
      <dgm:t>
        <a:bodyPr/>
        <a:lstStyle/>
        <a:p>
          <a:endParaRPr lang="en-US"/>
        </a:p>
      </dgm:t>
    </dgm:pt>
    <dgm:pt modelId="{86C3DD2F-737A-446E-9E53-444B5A371C30}">
      <dgm:prSet/>
      <dgm:spPr/>
      <dgm:t>
        <a:bodyPr/>
        <a:lstStyle/>
        <a:p>
          <a:r>
            <a:rPr lang="en-GB" dirty="0"/>
            <a:t>Transition to the OfS register</a:t>
          </a:r>
        </a:p>
      </dgm:t>
    </dgm:pt>
    <dgm:pt modelId="{B51E0DD5-9191-48AC-971E-7E3AFE1BE735}" type="parTrans" cxnId="{C2C2FE52-AE1F-4A0D-B4E3-C9B61CC6CF24}">
      <dgm:prSet/>
      <dgm:spPr/>
      <dgm:t>
        <a:bodyPr/>
        <a:lstStyle/>
        <a:p>
          <a:endParaRPr lang="en-US"/>
        </a:p>
      </dgm:t>
    </dgm:pt>
    <dgm:pt modelId="{334157CE-3E26-4D00-BF5B-7F00C832ED53}" type="sibTrans" cxnId="{C2C2FE52-AE1F-4A0D-B4E3-C9B61CC6CF24}">
      <dgm:prSet/>
      <dgm:spPr/>
      <dgm:t>
        <a:bodyPr/>
        <a:lstStyle/>
        <a:p>
          <a:endParaRPr lang="en-US"/>
        </a:p>
      </dgm:t>
    </dgm:pt>
    <dgm:pt modelId="{4E9AFA63-EAE2-4F10-B5B3-6B429644E766}">
      <dgm:prSet/>
      <dgm:spPr/>
      <dgm:t>
        <a:bodyPr/>
        <a:lstStyle/>
        <a:p>
          <a:r>
            <a:rPr lang="en-GB" dirty="0"/>
            <a:t>Establishing ‘independence’</a:t>
          </a:r>
        </a:p>
      </dgm:t>
    </dgm:pt>
    <dgm:pt modelId="{CA773B5F-5FE8-45A7-B1F4-74EB71B2E939}" type="parTrans" cxnId="{CE2FC4FE-1DE5-4292-881B-23C0B9D23F5B}">
      <dgm:prSet/>
      <dgm:spPr/>
      <dgm:t>
        <a:bodyPr/>
        <a:lstStyle/>
        <a:p>
          <a:endParaRPr lang="en-US"/>
        </a:p>
      </dgm:t>
    </dgm:pt>
    <dgm:pt modelId="{7E5CE652-DB34-408C-B2C8-D978C796EAA4}" type="sibTrans" cxnId="{CE2FC4FE-1DE5-4292-881B-23C0B9D23F5B}">
      <dgm:prSet/>
      <dgm:spPr/>
      <dgm:t>
        <a:bodyPr/>
        <a:lstStyle/>
        <a:p>
          <a:endParaRPr lang="en-US"/>
        </a:p>
      </dgm:t>
    </dgm:pt>
    <dgm:pt modelId="{68E3757B-DFDC-423B-8B2D-42E90CDB1DA7}">
      <dgm:prSet/>
      <dgm:spPr/>
      <dgm:t>
        <a:bodyPr/>
        <a:lstStyle/>
        <a:p>
          <a:r>
            <a:rPr lang="en-GB" dirty="0"/>
            <a:t>Statutory shift from funder to students</a:t>
          </a:r>
        </a:p>
      </dgm:t>
    </dgm:pt>
    <dgm:pt modelId="{1780CA0E-7BBF-4EF7-94E4-3C5C062C6E3B}" type="parTrans" cxnId="{600EB763-1848-4154-AAE6-C5B5DF99B4C3}">
      <dgm:prSet/>
      <dgm:spPr/>
      <dgm:t>
        <a:bodyPr/>
        <a:lstStyle/>
        <a:p>
          <a:endParaRPr lang="en-US"/>
        </a:p>
      </dgm:t>
    </dgm:pt>
    <dgm:pt modelId="{2BD3A536-B4CB-410A-8F1D-D7CD3CB6341D}" type="sibTrans" cxnId="{600EB763-1848-4154-AAE6-C5B5DF99B4C3}">
      <dgm:prSet/>
      <dgm:spPr/>
      <dgm:t>
        <a:bodyPr/>
        <a:lstStyle/>
        <a:p>
          <a:endParaRPr lang="en-US"/>
        </a:p>
      </dgm:t>
    </dgm:pt>
    <dgm:pt modelId="{9657B29E-176E-4343-A3F0-9AC9D63D3368}">
      <dgm:prSet/>
      <dgm:spPr/>
      <dgm:t>
        <a:bodyPr/>
        <a:lstStyle/>
        <a:p>
          <a:r>
            <a:rPr lang="en-GB" dirty="0"/>
            <a:t>Operationalising risk in diverse sector</a:t>
          </a:r>
        </a:p>
      </dgm:t>
    </dgm:pt>
    <dgm:pt modelId="{A3B97B90-6B1A-4F44-9E9C-EB1AEE72AE95}" type="parTrans" cxnId="{AEF7B73B-63D9-4F77-85E0-978355E35050}">
      <dgm:prSet/>
      <dgm:spPr/>
      <dgm:t>
        <a:bodyPr/>
        <a:lstStyle/>
        <a:p>
          <a:endParaRPr lang="en-US"/>
        </a:p>
      </dgm:t>
    </dgm:pt>
    <dgm:pt modelId="{61617BBC-D2EA-407D-81A3-1EA8AB047C92}" type="sibTrans" cxnId="{AEF7B73B-63D9-4F77-85E0-978355E35050}">
      <dgm:prSet/>
      <dgm:spPr/>
      <dgm:t>
        <a:bodyPr/>
        <a:lstStyle/>
        <a:p>
          <a:endParaRPr lang="en-US"/>
        </a:p>
      </dgm:t>
    </dgm:pt>
    <dgm:pt modelId="{27BEAEF9-47BA-4742-AE3A-783860D7071E}">
      <dgm:prSet/>
      <dgm:spPr/>
      <dgm:t>
        <a:bodyPr/>
        <a:lstStyle/>
        <a:p>
          <a:r>
            <a:rPr lang="en-GB" dirty="0"/>
            <a:t>For sector and institutions</a:t>
          </a:r>
        </a:p>
      </dgm:t>
    </dgm:pt>
    <dgm:pt modelId="{438630FC-3540-4B2C-A97E-7AB35E1CEA2C}" type="parTrans" cxnId="{2D4611BB-4459-4E19-AC85-B9B947EC5566}">
      <dgm:prSet/>
      <dgm:spPr/>
      <dgm:t>
        <a:bodyPr/>
        <a:lstStyle/>
        <a:p>
          <a:endParaRPr lang="en-US"/>
        </a:p>
      </dgm:t>
    </dgm:pt>
    <dgm:pt modelId="{AB81692D-5E55-477A-939C-FBFF75F6AE5C}" type="sibTrans" cxnId="{2D4611BB-4459-4E19-AC85-B9B947EC5566}">
      <dgm:prSet/>
      <dgm:spPr/>
      <dgm:t>
        <a:bodyPr/>
        <a:lstStyle/>
        <a:p>
          <a:endParaRPr lang="en-US"/>
        </a:p>
      </dgm:t>
    </dgm:pt>
    <dgm:pt modelId="{B28394D2-03BE-4550-BEFA-56A92646352F}">
      <dgm:prSet/>
      <dgm:spPr/>
      <dgm:t>
        <a:bodyPr/>
        <a:lstStyle/>
        <a:p>
          <a:r>
            <a:rPr lang="en-GB" dirty="0"/>
            <a:t>New definition for ‘the sector’</a:t>
          </a:r>
        </a:p>
      </dgm:t>
    </dgm:pt>
    <dgm:pt modelId="{F9919CFB-A888-42FF-A47B-A3FBD297CFFD}" type="parTrans" cxnId="{CED30BC5-17B1-4A60-9F86-58753953737D}">
      <dgm:prSet/>
      <dgm:spPr/>
      <dgm:t>
        <a:bodyPr/>
        <a:lstStyle/>
        <a:p>
          <a:endParaRPr lang="en-US"/>
        </a:p>
      </dgm:t>
    </dgm:pt>
    <dgm:pt modelId="{12FC183A-2BE0-4B68-BAA5-C44B6444C33D}" type="sibTrans" cxnId="{CED30BC5-17B1-4A60-9F86-58753953737D}">
      <dgm:prSet/>
      <dgm:spPr/>
      <dgm:t>
        <a:bodyPr/>
        <a:lstStyle/>
        <a:p>
          <a:endParaRPr lang="en-US"/>
        </a:p>
      </dgm:t>
    </dgm:pt>
    <dgm:pt modelId="{159FA8D6-DF45-49DE-8D28-ED88097D726A}">
      <dgm:prSet/>
      <dgm:spPr/>
      <dgm:t>
        <a:bodyPr/>
        <a:lstStyle/>
        <a:p>
          <a:r>
            <a:rPr lang="en-GB" dirty="0"/>
            <a:t>Different relationship to OfS</a:t>
          </a:r>
        </a:p>
      </dgm:t>
    </dgm:pt>
    <dgm:pt modelId="{9F08CCDA-C5D7-43FC-B29A-36243931BD43}" type="parTrans" cxnId="{FE80A167-E5D9-40D9-9E7D-C4B20396B565}">
      <dgm:prSet/>
      <dgm:spPr/>
      <dgm:t>
        <a:bodyPr/>
        <a:lstStyle/>
        <a:p>
          <a:endParaRPr lang="en-US"/>
        </a:p>
      </dgm:t>
    </dgm:pt>
    <dgm:pt modelId="{CE0015D0-C418-4769-A87A-6D6B12359F86}" type="sibTrans" cxnId="{FE80A167-E5D9-40D9-9E7D-C4B20396B565}">
      <dgm:prSet/>
      <dgm:spPr/>
      <dgm:t>
        <a:bodyPr/>
        <a:lstStyle/>
        <a:p>
          <a:endParaRPr lang="en-US"/>
        </a:p>
      </dgm:t>
    </dgm:pt>
    <dgm:pt modelId="{344B5F64-B9C7-434A-9C58-EB9630B3A4BC}">
      <dgm:prSet/>
      <dgm:spPr/>
      <dgm:t>
        <a:bodyPr/>
        <a:lstStyle/>
        <a:p>
          <a:r>
            <a:rPr lang="en-GB" dirty="0"/>
            <a:t>Regulatory creep and burden</a:t>
          </a:r>
        </a:p>
      </dgm:t>
    </dgm:pt>
    <dgm:pt modelId="{9FE92CED-2DC9-41C7-A417-FD16E94CD3B4}" type="parTrans" cxnId="{8305C542-6C14-4D31-84A6-FFDDB2E42CF9}">
      <dgm:prSet/>
      <dgm:spPr/>
      <dgm:t>
        <a:bodyPr/>
        <a:lstStyle/>
        <a:p>
          <a:endParaRPr lang="en-US"/>
        </a:p>
      </dgm:t>
    </dgm:pt>
    <dgm:pt modelId="{40E30CE4-4180-4BE3-9C74-8925368182D4}" type="sibTrans" cxnId="{8305C542-6C14-4D31-84A6-FFDDB2E42CF9}">
      <dgm:prSet/>
      <dgm:spPr/>
      <dgm:t>
        <a:bodyPr/>
        <a:lstStyle/>
        <a:p>
          <a:endParaRPr lang="en-US"/>
        </a:p>
      </dgm:t>
    </dgm:pt>
    <dgm:pt modelId="{F8AAE9F2-A97B-46C5-9F71-0DB67EFB3F4C}">
      <dgm:prSet/>
      <dgm:spPr/>
      <dgm:t>
        <a:bodyPr/>
        <a:lstStyle/>
        <a:p>
          <a:r>
            <a:rPr lang="en-GB" dirty="0"/>
            <a:t>For student representatives</a:t>
          </a:r>
        </a:p>
      </dgm:t>
    </dgm:pt>
    <dgm:pt modelId="{673B9135-19B1-453E-B26E-274AF3BCC2F4}" type="parTrans" cxnId="{1C671669-83EA-48FE-8E3E-70CF006ADECC}">
      <dgm:prSet/>
      <dgm:spPr/>
      <dgm:t>
        <a:bodyPr/>
        <a:lstStyle/>
        <a:p>
          <a:endParaRPr lang="en-US"/>
        </a:p>
      </dgm:t>
    </dgm:pt>
    <dgm:pt modelId="{63D9F5F8-0AD2-4DC4-8BAB-99ED5E18BCED}" type="sibTrans" cxnId="{1C671669-83EA-48FE-8E3E-70CF006ADECC}">
      <dgm:prSet/>
      <dgm:spPr/>
      <dgm:t>
        <a:bodyPr/>
        <a:lstStyle/>
        <a:p>
          <a:endParaRPr lang="en-US"/>
        </a:p>
      </dgm:t>
    </dgm:pt>
    <dgm:pt modelId="{2AD9FA38-889F-46F9-A546-ED700D6DAA92}">
      <dgm:prSet/>
      <dgm:spPr/>
      <dgm:t>
        <a:bodyPr/>
        <a:lstStyle/>
        <a:p>
          <a:r>
            <a:rPr lang="en-GB" dirty="0"/>
            <a:t>Establishing voice with the OfS</a:t>
          </a:r>
        </a:p>
      </dgm:t>
    </dgm:pt>
    <dgm:pt modelId="{A2935A6A-F956-44B6-9458-933025AFE199}" type="parTrans" cxnId="{FAB0E696-8751-47E5-B3ED-0E01A37D0B5C}">
      <dgm:prSet/>
      <dgm:spPr/>
      <dgm:t>
        <a:bodyPr/>
        <a:lstStyle/>
        <a:p>
          <a:endParaRPr lang="en-US"/>
        </a:p>
      </dgm:t>
    </dgm:pt>
    <dgm:pt modelId="{E719F952-7162-4910-899F-68B8B2AD761D}" type="sibTrans" cxnId="{FAB0E696-8751-47E5-B3ED-0E01A37D0B5C}">
      <dgm:prSet/>
      <dgm:spPr/>
      <dgm:t>
        <a:bodyPr/>
        <a:lstStyle/>
        <a:p>
          <a:endParaRPr lang="en-US"/>
        </a:p>
      </dgm:t>
    </dgm:pt>
    <dgm:pt modelId="{4F70712D-1712-42DC-A342-4B9B23462CD7}">
      <dgm:prSet/>
      <dgm:spPr/>
      <dgm:t>
        <a:bodyPr/>
        <a:lstStyle/>
        <a:p>
          <a:r>
            <a:rPr lang="en-GB" dirty="0"/>
            <a:t>Role in student protection</a:t>
          </a:r>
        </a:p>
      </dgm:t>
    </dgm:pt>
    <dgm:pt modelId="{23A1A288-8A26-4868-BB6D-B6D61FBC6CB5}" type="parTrans" cxnId="{7CB19E3F-02CD-484E-893E-DF13E7D26A7B}">
      <dgm:prSet/>
      <dgm:spPr/>
      <dgm:t>
        <a:bodyPr/>
        <a:lstStyle/>
        <a:p>
          <a:endParaRPr lang="en-US"/>
        </a:p>
      </dgm:t>
    </dgm:pt>
    <dgm:pt modelId="{BB9E4B3F-1DDD-45A0-B881-5C49083E6CD3}" type="sibTrans" cxnId="{7CB19E3F-02CD-484E-893E-DF13E7D26A7B}">
      <dgm:prSet/>
      <dgm:spPr/>
      <dgm:t>
        <a:bodyPr/>
        <a:lstStyle/>
        <a:p>
          <a:endParaRPr lang="en-US"/>
        </a:p>
      </dgm:t>
    </dgm:pt>
    <dgm:pt modelId="{D19B15B2-24A1-41CF-AFD2-52F296AC076F}">
      <dgm:prSet/>
      <dgm:spPr/>
      <dgm:t>
        <a:bodyPr/>
        <a:lstStyle/>
        <a:p>
          <a:r>
            <a:rPr lang="en-GB" dirty="0"/>
            <a:t>Coherence of UK wide system</a:t>
          </a:r>
        </a:p>
      </dgm:t>
    </dgm:pt>
    <dgm:pt modelId="{FC5105DB-9FB3-410A-A4B7-416FB2C15869}" type="parTrans" cxnId="{0CBEDEFE-40F4-4E58-9C54-37E19A35C06E}">
      <dgm:prSet/>
      <dgm:spPr/>
      <dgm:t>
        <a:bodyPr/>
        <a:lstStyle/>
        <a:p>
          <a:endParaRPr lang="en-US"/>
        </a:p>
      </dgm:t>
    </dgm:pt>
    <dgm:pt modelId="{97E0A48A-95A1-4522-9CBB-692ACC4936C0}" type="sibTrans" cxnId="{0CBEDEFE-40F4-4E58-9C54-37E19A35C06E}">
      <dgm:prSet/>
      <dgm:spPr/>
      <dgm:t>
        <a:bodyPr/>
        <a:lstStyle/>
        <a:p>
          <a:endParaRPr lang="en-US"/>
        </a:p>
      </dgm:t>
    </dgm:pt>
    <dgm:pt modelId="{37D7A583-09B8-4263-A769-ACCC71D4B4F2}">
      <dgm:prSet/>
      <dgm:spPr/>
      <dgm:t>
        <a:bodyPr/>
        <a:lstStyle/>
        <a:p>
          <a:endParaRPr lang="en-GB" dirty="0"/>
        </a:p>
      </dgm:t>
    </dgm:pt>
    <dgm:pt modelId="{A0866A65-2012-45E6-A1B5-558C08307198}" type="parTrans" cxnId="{258F8505-BE88-4DCC-9CDC-D80D20686218}">
      <dgm:prSet/>
      <dgm:spPr/>
      <dgm:t>
        <a:bodyPr/>
        <a:lstStyle/>
        <a:p>
          <a:endParaRPr lang="en-US"/>
        </a:p>
      </dgm:t>
    </dgm:pt>
    <dgm:pt modelId="{9006E010-AD43-42E7-B999-D4C211823C70}" type="sibTrans" cxnId="{258F8505-BE88-4DCC-9CDC-D80D20686218}">
      <dgm:prSet/>
      <dgm:spPr/>
      <dgm:t>
        <a:bodyPr/>
        <a:lstStyle/>
        <a:p>
          <a:endParaRPr lang="en-US"/>
        </a:p>
      </dgm:t>
    </dgm:pt>
    <dgm:pt modelId="{4A01E7D3-9F7B-4870-AC4F-5F8B8F888F96}">
      <dgm:prSet/>
      <dgm:spPr/>
      <dgm:t>
        <a:bodyPr/>
        <a:lstStyle/>
        <a:p>
          <a:r>
            <a:rPr lang="en-GB" dirty="0"/>
            <a:t>Co-regulatory system</a:t>
          </a:r>
        </a:p>
      </dgm:t>
    </dgm:pt>
    <dgm:pt modelId="{47E7667E-E1BC-476E-8B9B-A85EAF437395}" type="parTrans" cxnId="{2ECAE066-AE76-47C9-9715-A12D6B785FC6}">
      <dgm:prSet/>
      <dgm:spPr/>
      <dgm:t>
        <a:bodyPr/>
        <a:lstStyle/>
        <a:p>
          <a:endParaRPr lang="en-US"/>
        </a:p>
      </dgm:t>
    </dgm:pt>
    <dgm:pt modelId="{7147F243-E861-431F-B593-BFE892BE39AE}" type="sibTrans" cxnId="{2ECAE066-AE76-47C9-9715-A12D6B785FC6}">
      <dgm:prSet/>
      <dgm:spPr/>
      <dgm:t>
        <a:bodyPr/>
        <a:lstStyle/>
        <a:p>
          <a:endParaRPr lang="en-US"/>
        </a:p>
      </dgm:t>
    </dgm:pt>
    <dgm:pt modelId="{80D223CC-8A81-4A89-8A39-E227EB3A35D5}">
      <dgm:prSet/>
      <dgm:spPr/>
      <dgm:t>
        <a:bodyPr/>
        <a:lstStyle/>
        <a:p>
          <a:r>
            <a:rPr lang="en-GB" dirty="0"/>
            <a:t>Expanded but defined powers</a:t>
          </a:r>
        </a:p>
      </dgm:t>
    </dgm:pt>
    <dgm:pt modelId="{DBE2B9A5-F463-4E06-9865-8A4ECD95234F}" type="parTrans" cxnId="{C05E5545-B2AC-457C-A09C-C1B3D98C7B7A}">
      <dgm:prSet/>
      <dgm:spPr/>
      <dgm:t>
        <a:bodyPr/>
        <a:lstStyle/>
        <a:p>
          <a:endParaRPr lang="en-US"/>
        </a:p>
      </dgm:t>
    </dgm:pt>
    <dgm:pt modelId="{EA0D9024-9F91-486E-AD32-1F7B0C7243DC}" type="sibTrans" cxnId="{C05E5545-B2AC-457C-A09C-C1B3D98C7B7A}">
      <dgm:prSet/>
      <dgm:spPr/>
      <dgm:t>
        <a:bodyPr/>
        <a:lstStyle/>
        <a:p>
          <a:endParaRPr lang="en-US"/>
        </a:p>
      </dgm:t>
    </dgm:pt>
    <dgm:pt modelId="{C9CD73FF-774A-4B09-BE62-213E91BD1B3C}">
      <dgm:prSet/>
      <dgm:spPr/>
      <dgm:t>
        <a:bodyPr/>
        <a:lstStyle/>
        <a:p>
          <a:r>
            <a:rPr lang="en-GB" dirty="0"/>
            <a:t>Role in quality and standards</a:t>
          </a:r>
        </a:p>
      </dgm:t>
    </dgm:pt>
    <dgm:pt modelId="{750DF08A-3E11-4198-8956-DE9E9A89DE78}" type="parTrans" cxnId="{A5D8B9D0-6EFC-44B2-8259-E8C6EB7BBBEC}">
      <dgm:prSet/>
      <dgm:spPr/>
      <dgm:t>
        <a:bodyPr/>
        <a:lstStyle/>
        <a:p>
          <a:endParaRPr lang="en-US"/>
        </a:p>
      </dgm:t>
    </dgm:pt>
    <dgm:pt modelId="{B8C019E3-27ED-481F-ACB8-6215CF0B017B}" type="sibTrans" cxnId="{A5D8B9D0-6EFC-44B2-8259-E8C6EB7BBBEC}">
      <dgm:prSet/>
      <dgm:spPr/>
      <dgm:t>
        <a:bodyPr/>
        <a:lstStyle/>
        <a:p>
          <a:endParaRPr lang="en-US"/>
        </a:p>
      </dgm:t>
    </dgm:pt>
    <dgm:pt modelId="{1C0AEB00-6550-41C2-9E16-F3542D1EEA5B}">
      <dgm:prSet/>
      <dgm:spPr/>
      <dgm:t>
        <a:bodyPr/>
        <a:lstStyle/>
        <a:p>
          <a:r>
            <a:rPr lang="en-GB" dirty="0"/>
            <a:t>Transition to the OfS register</a:t>
          </a:r>
        </a:p>
      </dgm:t>
    </dgm:pt>
    <dgm:pt modelId="{C52A13A5-8BAF-4DF0-BCD2-58D77B30D96E}" type="parTrans" cxnId="{E6366C97-066E-4B95-B06D-A5168F0B472F}">
      <dgm:prSet/>
      <dgm:spPr/>
      <dgm:t>
        <a:bodyPr/>
        <a:lstStyle/>
        <a:p>
          <a:endParaRPr lang="en-US"/>
        </a:p>
      </dgm:t>
    </dgm:pt>
    <dgm:pt modelId="{0892EED6-0198-485B-A110-911D7C139389}" type="sibTrans" cxnId="{E6366C97-066E-4B95-B06D-A5168F0B472F}">
      <dgm:prSet/>
      <dgm:spPr/>
      <dgm:t>
        <a:bodyPr/>
        <a:lstStyle/>
        <a:p>
          <a:endParaRPr lang="en-US"/>
        </a:p>
      </dgm:t>
    </dgm:pt>
    <dgm:pt modelId="{00C9524E-479B-474B-8F97-AB98BBA8A5D8}" type="pres">
      <dgm:prSet presAssocID="{D9B92F86-6FE2-4FC6-862A-7D6E07EA6CD9}" presName="Name0" presStyleCnt="0">
        <dgm:presLayoutVars>
          <dgm:dir/>
          <dgm:animLvl val="lvl"/>
          <dgm:resizeHandles val="exact"/>
        </dgm:presLayoutVars>
      </dgm:prSet>
      <dgm:spPr/>
    </dgm:pt>
    <dgm:pt modelId="{0CA78901-7A7C-42D8-87FA-FBA2ED273788}" type="pres">
      <dgm:prSet presAssocID="{2B5E3C15-CB88-48BB-93EE-367472214F2A}" presName="composite" presStyleCnt="0"/>
      <dgm:spPr/>
    </dgm:pt>
    <dgm:pt modelId="{125565EB-99FE-4BE9-A65B-F799E8538A73}" type="pres">
      <dgm:prSet presAssocID="{2B5E3C15-CB88-48BB-93EE-367472214F2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34EA766-69C1-4529-AD9B-DDA0FF3DF90F}" type="pres">
      <dgm:prSet presAssocID="{2B5E3C15-CB88-48BB-93EE-367472214F2A}" presName="desTx" presStyleLbl="alignAccFollowNode1" presStyleIdx="0" presStyleCnt="3">
        <dgm:presLayoutVars>
          <dgm:bulletEnabled val="1"/>
        </dgm:presLayoutVars>
      </dgm:prSet>
      <dgm:spPr/>
    </dgm:pt>
    <dgm:pt modelId="{12B3A39A-CE49-4C21-9098-10E18F4C9447}" type="pres">
      <dgm:prSet presAssocID="{18807999-A398-4CD6-A4ED-352602E7FBB6}" presName="space" presStyleCnt="0"/>
      <dgm:spPr/>
    </dgm:pt>
    <dgm:pt modelId="{51AC9742-1A53-4DA8-AE52-93CCAC60034E}" type="pres">
      <dgm:prSet presAssocID="{27BEAEF9-47BA-4742-AE3A-783860D7071E}" presName="composite" presStyleCnt="0"/>
      <dgm:spPr/>
    </dgm:pt>
    <dgm:pt modelId="{90A828FA-7734-4B00-93AA-3E9E3F7EF768}" type="pres">
      <dgm:prSet presAssocID="{27BEAEF9-47BA-4742-AE3A-783860D7071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836366C-FF23-4821-9E11-F1A8BADB9C9F}" type="pres">
      <dgm:prSet presAssocID="{27BEAEF9-47BA-4742-AE3A-783860D7071E}" presName="desTx" presStyleLbl="alignAccFollowNode1" presStyleIdx="1" presStyleCnt="3">
        <dgm:presLayoutVars>
          <dgm:bulletEnabled val="1"/>
        </dgm:presLayoutVars>
      </dgm:prSet>
      <dgm:spPr/>
    </dgm:pt>
    <dgm:pt modelId="{05835422-1D92-4465-9EB9-9F830D883045}" type="pres">
      <dgm:prSet presAssocID="{AB81692D-5E55-477A-939C-FBFF75F6AE5C}" presName="space" presStyleCnt="0"/>
      <dgm:spPr/>
    </dgm:pt>
    <dgm:pt modelId="{C0F904AD-E6C0-4649-9609-40B8A16A8824}" type="pres">
      <dgm:prSet presAssocID="{F8AAE9F2-A97B-46C5-9F71-0DB67EFB3F4C}" presName="composite" presStyleCnt="0"/>
      <dgm:spPr/>
    </dgm:pt>
    <dgm:pt modelId="{82235A31-0851-474C-93F9-C93D6E6B595E}" type="pres">
      <dgm:prSet presAssocID="{F8AAE9F2-A97B-46C5-9F71-0DB67EFB3F4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F18EB23-1150-4FC6-82BD-8AC7C3799188}" type="pres">
      <dgm:prSet presAssocID="{F8AAE9F2-A97B-46C5-9F71-0DB67EFB3F4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58F8505-BE88-4DCC-9CDC-D80D20686218}" srcId="{27BEAEF9-47BA-4742-AE3A-783860D7071E}" destId="{37D7A583-09B8-4263-A769-ACCC71D4B4F2}" srcOrd="6" destOrd="0" parTransId="{A0866A65-2012-45E6-A1B5-558C08307198}" sibTransId="{9006E010-AD43-42E7-B999-D4C211823C70}"/>
    <dgm:cxn modelId="{C0D9080B-C22D-40D3-8951-34BC170CF040}" type="presOf" srcId="{4F70712D-1712-42DC-A342-4B9B23462CD7}" destId="{1F18EB23-1150-4FC6-82BD-8AC7C3799188}" srcOrd="0" destOrd="1" presId="urn:microsoft.com/office/officeart/2005/8/layout/hList1"/>
    <dgm:cxn modelId="{6FE59F1C-CAE4-4C67-B0E1-E6FB8BF2A345}" type="presOf" srcId="{F8AAE9F2-A97B-46C5-9F71-0DB67EFB3F4C}" destId="{82235A31-0851-474C-93F9-C93D6E6B595E}" srcOrd="0" destOrd="0" presId="urn:microsoft.com/office/officeart/2005/8/layout/hList1"/>
    <dgm:cxn modelId="{A80BF720-553C-4AC6-A2D5-B314EAD5F7DE}" type="presOf" srcId="{68E3757B-DFDC-423B-8B2D-42E90CDB1DA7}" destId="{334EA766-69C1-4529-AD9B-DDA0FF3DF90F}" srcOrd="0" destOrd="3" presId="urn:microsoft.com/office/officeart/2005/8/layout/hList1"/>
    <dgm:cxn modelId="{F6F2C224-9F5E-42D9-8A4B-73182F122607}" type="presOf" srcId="{4A01E7D3-9F7B-4870-AC4F-5F8B8F888F96}" destId="{9836366C-FF23-4821-9E11-F1A8BADB9C9F}" srcOrd="0" destOrd="5" presId="urn:microsoft.com/office/officeart/2005/8/layout/hList1"/>
    <dgm:cxn modelId="{AEF7B73B-63D9-4F77-85E0-978355E35050}" srcId="{2B5E3C15-CB88-48BB-93EE-367472214F2A}" destId="{9657B29E-176E-4343-A3F0-9AC9D63D3368}" srcOrd="4" destOrd="0" parTransId="{A3B97B90-6B1A-4F44-9E9C-EB1AEE72AE95}" sibTransId="{61617BBC-D2EA-407D-81A3-1EA8AB047C92}"/>
    <dgm:cxn modelId="{7CB19E3F-02CD-484E-893E-DF13E7D26A7B}" srcId="{F8AAE9F2-A97B-46C5-9F71-0DB67EFB3F4C}" destId="{4F70712D-1712-42DC-A342-4B9B23462CD7}" srcOrd="1" destOrd="0" parTransId="{23A1A288-8A26-4868-BB6D-B6D61FBC6CB5}" sibTransId="{BB9E4B3F-1DDD-45A0-B881-5C49083E6CD3}"/>
    <dgm:cxn modelId="{8305C542-6C14-4D31-84A6-FFDDB2E42CF9}" srcId="{27BEAEF9-47BA-4742-AE3A-783860D7071E}" destId="{344B5F64-B9C7-434A-9C58-EB9630B3A4BC}" srcOrd="3" destOrd="0" parTransId="{9FE92CED-2DC9-41C7-A417-FD16E94CD3B4}" sibTransId="{40E30CE4-4180-4BE3-9C74-8925368182D4}"/>
    <dgm:cxn modelId="{600EB763-1848-4154-AAE6-C5B5DF99B4C3}" srcId="{2B5E3C15-CB88-48BB-93EE-367472214F2A}" destId="{68E3757B-DFDC-423B-8B2D-42E90CDB1DA7}" srcOrd="3" destOrd="0" parTransId="{1780CA0E-7BBF-4EF7-94E4-3C5C062C6E3B}" sibTransId="{2BD3A536-B4CB-410A-8F1D-D7CD3CB6341D}"/>
    <dgm:cxn modelId="{C05E5545-B2AC-457C-A09C-C1B3D98C7B7A}" srcId="{2B5E3C15-CB88-48BB-93EE-367472214F2A}" destId="{80D223CC-8A81-4A89-8A39-E227EB3A35D5}" srcOrd="2" destOrd="0" parTransId="{DBE2B9A5-F463-4E06-9865-8A4ECD95234F}" sibTransId="{EA0D9024-9F91-486E-AD32-1F7B0C7243DC}"/>
    <dgm:cxn modelId="{E8977F45-EF9A-48C4-A33D-0DA20827175F}" type="presOf" srcId="{37D7A583-09B8-4263-A769-ACCC71D4B4F2}" destId="{9836366C-FF23-4821-9E11-F1A8BADB9C9F}" srcOrd="0" destOrd="6" presId="urn:microsoft.com/office/officeart/2005/8/layout/hList1"/>
    <dgm:cxn modelId="{D5064146-4C9D-49F7-A80A-E99BD4CFFA3C}" type="presOf" srcId="{D19B15B2-24A1-41CF-AFD2-52F296AC076F}" destId="{9836366C-FF23-4821-9E11-F1A8BADB9C9F}" srcOrd="0" destOrd="4" presId="urn:microsoft.com/office/officeart/2005/8/layout/hList1"/>
    <dgm:cxn modelId="{3CF84F66-3C1C-4F95-B24B-73EBBC381509}" type="presOf" srcId="{B28394D2-03BE-4550-BEFA-56A92646352F}" destId="{9836366C-FF23-4821-9E11-F1A8BADB9C9F}" srcOrd="0" destOrd="1" presId="urn:microsoft.com/office/officeart/2005/8/layout/hList1"/>
    <dgm:cxn modelId="{2ECAE066-AE76-47C9-9715-A12D6B785FC6}" srcId="{27BEAEF9-47BA-4742-AE3A-783860D7071E}" destId="{4A01E7D3-9F7B-4870-AC4F-5F8B8F888F96}" srcOrd="5" destOrd="0" parTransId="{47E7667E-E1BC-476E-8B9B-A85EAF437395}" sibTransId="{7147F243-E861-431F-B593-BFE892BE39AE}"/>
    <dgm:cxn modelId="{FE80A167-E5D9-40D9-9E7D-C4B20396B565}" srcId="{27BEAEF9-47BA-4742-AE3A-783860D7071E}" destId="{159FA8D6-DF45-49DE-8D28-ED88097D726A}" srcOrd="2" destOrd="0" parTransId="{9F08CCDA-C5D7-43FC-B29A-36243931BD43}" sibTransId="{CE0015D0-C418-4769-A87A-6D6B12359F86}"/>
    <dgm:cxn modelId="{1C671669-83EA-48FE-8E3E-70CF006ADECC}" srcId="{D9B92F86-6FE2-4FC6-862A-7D6E07EA6CD9}" destId="{F8AAE9F2-A97B-46C5-9F71-0DB67EFB3F4C}" srcOrd="2" destOrd="0" parTransId="{673B9135-19B1-453E-B26E-274AF3BCC2F4}" sibTransId="{63D9F5F8-0AD2-4DC4-8BAB-99ED5E18BCED}"/>
    <dgm:cxn modelId="{C2C2FE52-AE1F-4A0D-B4E3-C9B61CC6CF24}" srcId="{2B5E3C15-CB88-48BB-93EE-367472214F2A}" destId="{86C3DD2F-737A-446E-9E53-444B5A371C30}" srcOrd="0" destOrd="0" parTransId="{B51E0DD5-9191-48AC-971E-7E3AFE1BE735}" sibTransId="{334157CE-3E26-4D00-BF5B-7F00C832ED53}"/>
    <dgm:cxn modelId="{C8529473-8545-4BEE-9853-7C642BEA900C}" type="presOf" srcId="{C9CD73FF-774A-4B09-BE62-213E91BD1B3C}" destId="{1F18EB23-1150-4FC6-82BD-8AC7C3799188}" srcOrd="0" destOrd="2" presId="urn:microsoft.com/office/officeart/2005/8/layout/hList1"/>
    <dgm:cxn modelId="{AF79FF53-3768-4630-BF2A-D38D4437168C}" type="presOf" srcId="{80D223CC-8A81-4A89-8A39-E227EB3A35D5}" destId="{334EA766-69C1-4529-AD9B-DDA0FF3DF90F}" srcOrd="0" destOrd="2" presId="urn:microsoft.com/office/officeart/2005/8/layout/hList1"/>
    <dgm:cxn modelId="{3ACF187B-A80B-402C-A76C-2CE28718E5E4}" type="presOf" srcId="{86C3DD2F-737A-446E-9E53-444B5A371C30}" destId="{334EA766-69C1-4529-AD9B-DDA0FF3DF90F}" srcOrd="0" destOrd="0" presId="urn:microsoft.com/office/officeart/2005/8/layout/hList1"/>
    <dgm:cxn modelId="{9C794680-B6C8-4F0A-AD85-FE42A6CDB5D9}" type="presOf" srcId="{4E9AFA63-EAE2-4F10-B5B3-6B429644E766}" destId="{334EA766-69C1-4529-AD9B-DDA0FF3DF90F}" srcOrd="0" destOrd="1" presId="urn:microsoft.com/office/officeart/2005/8/layout/hList1"/>
    <dgm:cxn modelId="{5F700693-7BB7-4E47-BACC-D4BC1632483C}" type="presOf" srcId="{2B5E3C15-CB88-48BB-93EE-367472214F2A}" destId="{125565EB-99FE-4BE9-A65B-F799E8538A73}" srcOrd="0" destOrd="0" presId="urn:microsoft.com/office/officeart/2005/8/layout/hList1"/>
    <dgm:cxn modelId="{FAB0E696-8751-47E5-B3ED-0E01A37D0B5C}" srcId="{F8AAE9F2-A97B-46C5-9F71-0DB67EFB3F4C}" destId="{2AD9FA38-889F-46F9-A546-ED700D6DAA92}" srcOrd="0" destOrd="0" parTransId="{A2935A6A-F956-44B6-9458-933025AFE199}" sibTransId="{E719F952-7162-4910-899F-68B8B2AD761D}"/>
    <dgm:cxn modelId="{E6366C97-066E-4B95-B06D-A5168F0B472F}" srcId="{27BEAEF9-47BA-4742-AE3A-783860D7071E}" destId="{1C0AEB00-6550-41C2-9E16-F3542D1EEA5B}" srcOrd="0" destOrd="0" parTransId="{C52A13A5-8BAF-4DF0-BCD2-58D77B30D96E}" sibTransId="{0892EED6-0198-485B-A110-911D7C139389}"/>
    <dgm:cxn modelId="{0C39D699-EF92-4B7F-A269-DF35538CCBEE}" type="presOf" srcId="{27BEAEF9-47BA-4742-AE3A-783860D7071E}" destId="{90A828FA-7734-4B00-93AA-3E9E3F7EF768}" srcOrd="0" destOrd="0" presId="urn:microsoft.com/office/officeart/2005/8/layout/hList1"/>
    <dgm:cxn modelId="{6232E6A6-4EF5-4FE1-95BB-FB5DAA8AC8F4}" type="presOf" srcId="{159FA8D6-DF45-49DE-8D28-ED88097D726A}" destId="{9836366C-FF23-4821-9E11-F1A8BADB9C9F}" srcOrd="0" destOrd="2" presId="urn:microsoft.com/office/officeart/2005/8/layout/hList1"/>
    <dgm:cxn modelId="{313EF4AA-0ED2-494A-90C8-E62A97F12E70}" type="presOf" srcId="{9657B29E-176E-4343-A3F0-9AC9D63D3368}" destId="{334EA766-69C1-4529-AD9B-DDA0FF3DF90F}" srcOrd="0" destOrd="4" presId="urn:microsoft.com/office/officeart/2005/8/layout/hList1"/>
    <dgm:cxn modelId="{27B947B0-A45D-4FE3-9E77-14FCCFFD08B3}" type="presOf" srcId="{D9B92F86-6FE2-4FC6-862A-7D6E07EA6CD9}" destId="{00C9524E-479B-474B-8F97-AB98BBA8A5D8}" srcOrd="0" destOrd="0" presId="urn:microsoft.com/office/officeart/2005/8/layout/hList1"/>
    <dgm:cxn modelId="{2D4611BB-4459-4E19-AC85-B9B947EC5566}" srcId="{D9B92F86-6FE2-4FC6-862A-7D6E07EA6CD9}" destId="{27BEAEF9-47BA-4742-AE3A-783860D7071E}" srcOrd="1" destOrd="0" parTransId="{438630FC-3540-4B2C-A97E-7AB35E1CEA2C}" sibTransId="{AB81692D-5E55-477A-939C-FBFF75F6AE5C}"/>
    <dgm:cxn modelId="{CED30BC5-17B1-4A60-9F86-58753953737D}" srcId="{27BEAEF9-47BA-4742-AE3A-783860D7071E}" destId="{B28394D2-03BE-4550-BEFA-56A92646352F}" srcOrd="1" destOrd="0" parTransId="{F9919CFB-A888-42FF-A47B-A3FBD297CFFD}" sibTransId="{12FC183A-2BE0-4B68-BAA5-C44B6444C33D}"/>
    <dgm:cxn modelId="{A5D8B9D0-6EFC-44B2-8259-E8C6EB7BBBEC}" srcId="{F8AAE9F2-A97B-46C5-9F71-0DB67EFB3F4C}" destId="{C9CD73FF-774A-4B09-BE62-213E91BD1B3C}" srcOrd="2" destOrd="0" parTransId="{750DF08A-3E11-4198-8956-DE9E9A89DE78}" sibTransId="{B8C019E3-27ED-481F-ACB8-6215CF0B017B}"/>
    <dgm:cxn modelId="{A23557D2-05A4-4CAB-A3DA-CA70031D6E0B}" type="presOf" srcId="{1C0AEB00-6550-41C2-9E16-F3542D1EEA5B}" destId="{9836366C-FF23-4821-9E11-F1A8BADB9C9F}" srcOrd="0" destOrd="0" presId="urn:microsoft.com/office/officeart/2005/8/layout/hList1"/>
    <dgm:cxn modelId="{4280A2DA-1BAB-49E4-882A-F782FBA6CF3B}" type="presOf" srcId="{2AD9FA38-889F-46F9-A546-ED700D6DAA92}" destId="{1F18EB23-1150-4FC6-82BD-8AC7C3799188}" srcOrd="0" destOrd="0" presId="urn:microsoft.com/office/officeart/2005/8/layout/hList1"/>
    <dgm:cxn modelId="{5866E0E7-33FC-4586-9F2E-CB2B9B1BA0A4}" type="presOf" srcId="{344B5F64-B9C7-434A-9C58-EB9630B3A4BC}" destId="{9836366C-FF23-4821-9E11-F1A8BADB9C9F}" srcOrd="0" destOrd="3" presId="urn:microsoft.com/office/officeart/2005/8/layout/hList1"/>
    <dgm:cxn modelId="{8B370AF1-2905-4271-8946-228D42B9C164}" srcId="{D9B92F86-6FE2-4FC6-862A-7D6E07EA6CD9}" destId="{2B5E3C15-CB88-48BB-93EE-367472214F2A}" srcOrd="0" destOrd="0" parTransId="{EC4A09CC-CE01-4724-967A-4B01BCDE60EA}" sibTransId="{18807999-A398-4CD6-A4ED-352602E7FBB6}"/>
    <dgm:cxn modelId="{CE2FC4FE-1DE5-4292-881B-23C0B9D23F5B}" srcId="{2B5E3C15-CB88-48BB-93EE-367472214F2A}" destId="{4E9AFA63-EAE2-4F10-B5B3-6B429644E766}" srcOrd="1" destOrd="0" parTransId="{CA773B5F-5FE8-45A7-B1F4-74EB71B2E939}" sibTransId="{7E5CE652-DB34-408C-B2C8-D978C796EAA4}"/>
    <dgm:cxn modelId="{0CBEDEFE-40F4-4E58-9C54-37E19A35C06E}" srcId="{27BEAEF9-47BA-4742-AE3A-783860D7071E}" destId="{D19B15B2-24A1-41CF-AFD2-52F296AC076F}" srcOrd="4" destOrd="0" parTransId="{FC5105DB-9FB3-410A-A4B7-416FB2C15869}" sibTransId="{97E0A48A-95A1-4522-9CBB-692ACC4936C0}"/>
    <dgm:cxn modelId="{CAEE1D48-129D-476A-B346-D96DB0ABFCFF}" type="presParOf" srcId="{00C9524E-479B-474B-8F97-AB98BBA8A5D8}" destId="{0CA78901-7A7C-42D8-87FA-FBA2ED273788}" srcOrd="0" destOrd="0" presId="urn:microsoft.com/office/officeart/2005/8/layout/hList1"/>
    <dgm:cxn modelId="{C04FB808-EB79-462C-ADFC-C32404EB4CCF}" type="presParOf" srcId="{0CA78901-7A7C-42D8-87FA-FBA2ED273788}" destId="{125565EB-99FE-4BE9-A65B-F799E8538A73}" srcOrd="0" destOrd="0" presId="urn:microsoft.com/office/officeart/2005/8/layout/hList1"/>
    <dgm:cxn modelId="{2F8B1946-0F72-4642-A944-2F99E38B3B46}" type="presParOf" srcId="{0CA78901-7A7C-42D8-87FA-FBA2ED273788}" destId="{334EA766-69C1-4529-AD9B-DDA0FF3DF90F}" srcOrd="1" destOrd="0" presId="urn:microsoft.com/office/officeart/2005/8/layout/hList1"/>
    <dgm:cxn modelId="{7A0BB86B-F6A7-4769-BFC1-C2C0CF61881A}" type="presParOf" srcId="{00C9524E-479B-474B-8F97-AB98BBA8A5D8}" destId="{12B3A39A-CE49-4C21-9098-10E18F4C9447}" srcOrd="1" destOrd="0" presId="urn:microsoft.com/office/officeart/2005/8/layout/hList1"/>
    <dgm:cxn modelId="{E3DCBA7F-7903-4F74-AF01-5DDE1EBED8B8}" type="presParOf" srcId="{00C9524E-479B-474B-8F97-AB98BBA8A5D8}" destId="{51AC9742-1A53-4DA8-AE52-93CCAC60034E}" srcOrd="2" destOrd="0" presId="urn:microsoft.com/office/officeart/2005/8/layout/hList1"/>
    <dgm:cxn modelId="{C5371F9B-08F8-4A29-947A-419276941A7A}" type="presParOf" srcId="{51AC9742-1A53-4DA8-AE52-93CCAC60034E}" destId="{90A828FA-7734-4B00-93AA-3E9E3F7EF768}" srcOrd="0" destOrd="0" presId="urn:microsoft.com/office/officeart/2005/8/layout/hList1"/>
    <dgm:cxn modelId="{80FB62D2-BD6B-413D-AE6E-22B6005F809E}" type="presParOf" srcId="{51AC9742-1A53-4DA8-AE52-93CCAC60034E}" destId="{9836366C-FF23-4821-9E11-F1A8BADB9C9F}" srcOrd="1" destOrd="0" presId="urn:microsoft.com/office/officeart/2005/8/layout/hList1"/>
    <dgm:cxn modelId="{F22787F9-EA4D-4D2F-8CDA-852F4580C064}" type="presParOf" srcId="{00C9524E-479B-474B-8F97-AB98BBA8A5D8}" destId="{05835422-1D92-4465-9EB9-9F830D883045}" srcOrd="3" destOrd="0" presId="urn:microsoft.com/office/officeart/2005/8/layout/hList1"/>
    <dgm:cxn modelId="{E953EDD4-8B3F-4921-9B2A-25D222996704}" type="presParOf" srcId="{00C9524E-479B-474B-8F97-AB98BBA8A5D8}" destId="{C0F904AD-E6C0-4649-9609-40B8A16A8824}" srcOrd="4" destOrd="0" presId="urn:microsoft.com/office/officeart/2005/8/layout/hList1"/>
    <dgm:cxn modelId="{C879FC4E-D71C-4511-BC68-FDF802ABE75D}" type="presParOf" srcId="{C0F904AD-E6C0-4649-9609-40B8A16A8824}" destId="{82235A31-0851-474C-93F9-C93D6E6B595E}" srcOrd="0" destOrd="0" presId="urn:microsoft.com/office/officeart/2005/8/layout/hList1"/>
    <dgm:cxn modelId="{A09DC150-6F8A-4C47-9F8D-2D680719ABEE}" type="presParOf" srcId="{C0F904AD-E6C0-4649-9609-40B8A16A8824}" destId="{1F18EB23-1150-4FC6-82BD-8AC7C379918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565EB-99FE-4BE9-A65B-F799E8538A73}">
      <dsp:nvSpPr>
        <dsp:cNvPr id="0" name=""/>
        <dsp:cNvSpPr/>
      </dsp:nvSpPr>
      <dsp:spPr>
        <a:xfrm>
          <a:off x="2571" y="43419"/>
          <a:ext cx="2507456" cy="6611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For HEFCE/ OfS</a:t>
          </a:r>
        </a:p>
      </dsp:txBody>
      <dsp:txXfrm>
        <a:off x="2571" y="43419"/>
        <a:ext cx="2507456" cy="661145"/>
      </dsp:txXfrm>
    </dsp:sp>
    <dsp:sp modelId="{334EA766-69C1-4529-AD9B-DDA0FF3DF90F}">
      <dsp:nvSpPr>
        <dsp:cNvPr id="0" name=""/>
        <dsp:cNvSpPr/>
      </dsp:nvSpPr>
      <dsp:spPr>
        <a:xfrm>
          <a:off x="2571" y="704565"/>
          <a:ext cx="2507456" cy="37779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Transition to the OfS register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Establishing ‘independence’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Expanded but defined powers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Statutory shift from funder to students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Operationalising risk in diverse sector</a:t>
          </a:r>
        </a:p>
      </dsp:txBody>
      <dsp:txXfrm>
        <a:off x="2571" y="704565"/>
        <a:ext cx="2507456" cy="3777977"/>
      </dsp:txXfrm>
    </dsp:sp>
    <dsp:sp modelId="{90A828FA-7734-4B00-93AA-3E9E3F7EF768}">
      <dsp:nvSpPr>
        <dsp:cNvPr id="0" name=""/>
        <dsp:cNvSpPr/>
      </dsp:nvSpPr>
      <dsp:spPr>
        <a:xfrm>
          <a:off x="2861071" y="43419"/>
          <a:ext cx="2507456" cy="6611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For sector and institutions</a:t>
          </a:r>
        </a:p>
      </dsp:txBody>
      <dsp:txXfrm>
        <a:off x="2861071" y="43419"/>
        <a:ext cx="2507456" cy="661145"/>
      </dsp:txXfrm>
    </dsp:sp>
    <dsp:sp modelId="{9836366C-FF23-4821-9E11-F1A8BADB9C9F}">
      <dsp:nvSpPr>
        <dsp:cNvPr id="0" name=""/>
        <dsp:cNvSpPr/>
      </dsp:nvSpPr>
      <dsp:spPr>
        <a:xfrm>
          <a:off x="2861071" y="704565"/>
          <a:ext cx="2507456" cy="37779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Transition to the OfS register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New definition for ‘the sector’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Different relationship to OfS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Regulatory creep and burden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Coherence of UK wide system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Co-regulatory system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900" kern="1200" dirty="0"/>
        </a:p>
      </dsp:txBody>
      <dsp:txXfrm>
        <a:off x="2861071" y="704565"/>
        <a:ext cx="2507456" cy="3777977"/>
      </dsp:txXfrm>
    </dsp:sp>
    <dsp:sp modelId="{82235A31-0851-474C-93F9-C93D6E6B595E}">
      <dsp:nvSpPr>
        <dsp:cNvPr id="0" name=""/>
        <dsp:cNvSpPr/>
      </dsp:nvSpPr>
      <dsp:spPr>
        <a:xfrm>
          <a:off x="5719571" y="43419"/>
          <a:ext cx="2507456" cy="6611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For student representatives</a:t>
          </a:r>
        </a:p>
      </dsp:txBody>
      <dsp:txXfrm>
        <a:off x="5719571" y="43419"/>
        <a:ext cx="2507456" cy="661145"/>
      </dsp:txXfrm>
    </dsp:sp>
    <dsp:sp modelId="{1F18EB23-1150-4FC6-82BD-8AC7C3799188}">
      <dsp:nvSpPr>
        <dsp:cNvPr id="0" name=""/>
        <dsp:cNvSpPr/>
      </dsp:nvSpPr>
      <dsp:spPr>
        <a:xfrm>
          <a:off x="5719571" y="704565"/>
          <a:ext cx="2507456" cy="37779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Establishing voice with the OfS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Role in student protection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Role in quality and standards</a:t>
          </a:r>
        </a:p>
      </dsp:txBody>
      <dsp:txXfrm>
        <a:off x="5719571" y="704565"/>
        <a:ext cx="2507456" cy="37779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4107"/>
          </a:xfrm>
          <a:prstGeom prst="rect">
            <a:avLst/>
          </a:prstGeom>
        </p:spPr>
        <p:txBody>
          <a:bodyPr vert="horz" lIns="91357" tIns="45678" rIns="91357" bIns="4567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4107"/>
          </a:xfrm>
          <a:prstGeom prst="rect">
            <a:avLst/>
          </a:prstGeom>
        </p:spPr>
        <p:txBody>
          <a:bodyPr vert="horz" lIns="91357" tIns="45678" rIns="91357" bIns="4567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0435DEE-AB9C-4FD2-8CF8-57C26193C82A}" type="datetimeFigureOut">
              <a:rPr lang="en-US"/>
              <a:pPr>
                <a:defRPr/>
              </a:pPr>
              <a:t>3/12/2018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6978"/>
            <a:ext cx="2890665" cy="494107"/>
          </a:xfrm>
          <a:prstGeom prst="rect">
            <a:avLst/>
          </a:prstGeom>
        </p:spPr>
        <p:txBody>
          <a:bodyPr vert="horz" lIns="91357" tIns="45678" rIns="91357" bIns="4567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6" y="9376978"/>
            <a:ext cx="2890665" cy="494107"/>
          </a:xfrm>
          <a:prstGeom prst="rect">
            <a:avLst/>
          </a:prstGeom>
        </p:spPr>
        <p:txBody>
          <a:bodyPr vert="horz" lIns="91357" tIns="45678" rIns="91357" bIns="4567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0537D75-067C-4B2D-B8B7-46AAFB56BD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165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4107"/>
          </a:xfrm>
          <a:prstGeom prst="rect">
            <a:avLst/>
          </a:prstGeom>
        </p:spPr>
        <p:txBody>
          <a:bodyPr vert="horz" lIns="91357" tIns="45678" rIns="91357" bIns="4567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866" y="0"/>
            <a:ext cx="2890665" cy="494107"/>
          </a:xfrm>
          <a:prstGeom prst="rect">
            <a:avLst/>
          </a:prstGeom>
        </p:spPr>
        <p:txBody>
          <a:bodyPr vert="horz" lIns="91357" tIns="45678" rIns="91357" bIns="4567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5C023D-E0B4-46A4-A866-12AEC2F35834}" type="datetimeFigureOut">
              <a:rPr lang="en-US"/>
              <a:pPr>
                <a:defRPr/>
              </a:pPr>
              <a:t>3/12/2018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7" tIns="45678" rIns="91357" bIns="4567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598" y="4690068"/>
            <a:ext cx="5335893" cy="4442225"/>
          </a:xfrm>
          <a:prstGeom prst="rect">
            <a:avLst/>
          </a:prstGeom>
        </p:spPr>
        <p:txBody>
          <a:bodyPr vert="horz" wrap="square" lIns="91357" tIns="45678" rIns="91357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6978"/>
            <a:ext cx="2890665" cy="494107"/>
          </a:xfrm>
          <a:prstGeom prst="rect">
            <a:avLst/>
          </a:prstGeom>
        </p:spPr>
        <p:txBody>
          <a:bodyPr vert="horz" lIns="91357" tIns="45678" rIns="91357" bIns="4567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866" y="9376978"/>
            <a:ext cx="2890665" cy="494107"/>
          </a:xfrm>
          <a:prstGeom prst="rect">
            <a:avLst/>
          </a:prstGeom>
        </p:spPr>
        <p:txBody>
          <a:bodyPr vert="horz" lIns="91357" tIns="45678" rIns="91357" bIns="4567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2E665A-341F-49A0-B7C6-BBB0BF398A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4160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Diverse institutions in terms of size and missions </a:t>
            </a:r>
          </a:p>
          <a:p>
            <a:r>
              <a:rPr lang="en-GB" dirty="0"/>
              <a:t>Fully autonomous in teaching, admissions and management</a:t>
            </a:r>
          </a:p>
          <a:p>
            <a:r>
              <a:rPr lang="en-GB" dirty="0"/>
              <a:t>Research funding is competitive and concentrated</a:t>
            </a:r>
          </a:p>
          <a:p>
            <a:r>
              <a:rPr lang="en-GB" dirty="0"/>
              <a:t>Teaching is funded by fees and government student loans</a:t>
            </a:r>
          </a:p>
          <a:p>
            <a:r>
              <a:rPr lang="en-GB" dirty="0"/>
              <a:t>Evolution of a collaborative approach to policy and regulation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E665A-341F-49A0-B7C6-BBB0BF398AD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130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Aft>
                <a:spcPts val="1000"/>
              </a:spcAft>
            </a:pPr>
            <a:r>
              <a:rPr lang="en-US" dirty="0"/>
              <a:t>Protect students, and tax-payers, from poor quality, transient or negligent providers that do not place high-quality education at the heart of their mission and operation.</a:t>
            </a:r>
            <a:endParaRPr lang="en-GB" dirty="0"/>
          </a:p>
          <a:p>
            <a:pPr lvl="0">
              <a:spcAft>
                <a:spcPts val="1000"/>
              </a:spcAft>
            </a:pPr>
            <a:r>
              <a:rPr lang="en-US" dirty="0"/>
              <a:t>Give explicit consideration to the risks to institutional diversity and autonomy in recognition of the value to students and the statutory duty on the OfS.</a:t>
            </a:r>
            <a:endParaRPr lang="en-GB" dirty="0"/>
          </a:p>
          <a:p>
            <a:pPr lvl="0">
              <a:spcAft>
                <a:spcPts val="1000"/>
              </a:spcAft>
            </a:pPr>
            <a:r>
              <a:rPr lang="en-US" dirty="0"/>
              <a:t>Clarify appetite for risk and how it will define proportionate interventions so that the OfS, sector and institutions can accurately assess the risks and burden.</a:t>
            </a:r>
            <a:endParaRPr lang="en-GB" dirty="0"/>
          </a:p>
          <a:p>
            <a:pPr lvl="0">
              <a:spcAft>
                <a:spcPts val="1000"/>
              </a:spcAft>
            </a:pPr>
            <a:r>
              <a:rPr lang="en-US" dirty="0"/>
              <a:t>Work with sector partners to revise the co-regulatory architecture embedded by the HERA to enable confidence in judgements, foster ethical behavior and maintain UK system.</a:t>
            </a:r>
            <a:endParaRPr lang="en-GB" dirty="0"/>
          </a:p>
          <a:p>
            <a:pPr lvl="0">
              <a:spcAft>
                <a:spcPts val="1000"/>
              </a:spcAft>
            </a:pPr>
            <a:r>
              <a:rPr lang="en-US" dirty="0"/>
              <a:t>Ensure the register remains a focused regulatory baseline and clarify the role of market and voluntary mechanisms for achieving policy objectives.</a:t>
            </a:r>
          </a:p>
          <a:p>
            <a:pPr>
              <a:spcAft>
                <a:spcPts val="1000"/>
              </a:spcAft>
            </a:pPr>
            <a:r>
              <a:rPr lang="en-US" dirty="0"/>
              <a:t>Introduce a voluntary stage prior to introduction of blanket general conditions of registration.</a:t>
            </a:r>
            <a:endParaRPr lang="en-GB" dirty="0"/>
          </a:p>
          <a:p>
            <a:pPr lvl="0">
              <a:spcAft>
                <a:spcPts val="1000"/>
              </a:spcAft>
            </a:pPr>
            <a:r>
              <a:rPr lang="en-US" dirty="0"/>
              <a:t>Revisit the proposals on freedom of speech that are outside the OfS's statutory remit and are not based on the HERA or the 1986 Act.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E665A-341F-49A0-B7C6-BBB0BF398AD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33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E665A-341F-49A0-B7C6-BBB0BF398AD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438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E665A-341F-49A0-B7C6-BBB0BF398AD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300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Independent review of the impact and operation of the OfS in 2021/22 from perspective of students, institutions and public interest?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E665A-341F-49A0-B7C6-BBB0BF398AD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46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3E79B1-6E9D-458F-9B3A-74354EAD8B6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603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 funding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E665A-341F-49A0-B7C6-BBB0BF398AD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725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Protect institutional autonomy</a:t>
            </a:r>
          </a:p>
          <a:p>
            <a:pPr lvl="0"/>
            <a:r>
              <a:rPr lang="en-GB" dirty="0"/>
              <a:t>Promote quality and choice for students </a:t>
            </a:r>
          </a:p>
          <a:p>
            <a:pPr lvl="0"/>
            <a:r>
              <a:rPr lang="en-GB" dirty="0"/>
              <a:t>Encourage competition and collaboration in the interests of students and employers</a:t>
            </a:r>
          </a:p>
          <a:p>
            <a:pPr lvl="0"/>
            <a:r>
              <a:rPr lang="en-GB" dirty="0"/>
              <a:t>Promote value for money </a:t>
            </a:r>
          </a:p>
          <a:p>
            <a:pPr lvl="0"/>
            <a:r>
              <a:rPr lang="en-GB" dirty="0"/>
              <a:t>Promote equality of opportunity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Establish a registration scheme (quality and sustainability)</a:t>
            </a:r>
          </a:p>
          <a:p>
            <a:r>
              <a:rPr lang="en-GB" dirty="0"/>
              <a:t>Power to grant (and revoke) DAPs and UT (in consultation)</a:t>
            </a:r>
          </a:p>
          <a:p>
            <a:r>
              <a:rPr lang="en-GB" dirty="0"/>
              <a:t>Provision for ratings of teaching and variation of fee caps (TEF)</a:t>
            </a:r>
          </a:p>
          <a:p>
            <a:r>
              <a:rPr lang="en-GB" dirty="0"/>
              <a:t>Work with designated bodies for quality assessment and statistics</a:t>
            </a:r>
          </a:p>
          <a:p>
            <a:r>
              <a:rPr lang="en-GB" dirty="0"/>
              <a:t>Require ‘access agreements’ and ‘student protection’ plans</a:t>
            </a:r>
          </a:p>
          <a:p>
            <a:r>
              <a:rPr lang="en-GB" dirty="0"/>
              <a:t>Support ‘credit transfer’ &amp; ‘accelerated degrees’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E665A-341F-49A0-B7C6-BBB0BF398AD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33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E665A-341F-49A0-B7C6-BBB0BF398AD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88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E665A-341F-49A0-B7C6-BBB0BF398AD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487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Access and participation (A1 &amp; 2)</a:t>
            </a:r>
          </a:p>
          <a:p>
            <a:r>
              <a:rPr lang="en-GB" dirty="0"/>
              <a:t>Transparency (A3)</a:t>
            </a:r>
          </a:p>
          <a:p>
            <a:r>
              <a:rPr lang="en-GB" dirty="0"/>
              <a:t>Quality and standards (B1-3 &amp; C1 &amp; 2)</a:t>
            </a:r>
          </a:p>
          <a:p>
            <a:r>
              <a:rPr lang="en-GB" dirty="0"/>
              <a:t>Financial viability and sustainability (D)</a:t>
            </a:r>
          </a:p>
          <a:p>
            <a:r>
              <a:rPr lang="en-GB" dirty="0"/>
              <a:t>Management and governance (E1 &amp; 2)</a:t>
            </a:r>
          </a:p>
          <a:p>
            <a:r>
              <a:rPr lang="en-GB" dirty="0"/>
              <a:t>Senior staff pay transparency (E3)</a:t>
            </a:r>
          </a:p>
          <a:p>
            <a:r>
              <a:rPr lang="en-GB" dirty="0"/>
              <a:t>Student contracts (E4)</a:t>
            </a:r>
          </a:p>
          <a:p>
            <a:r>
              <a:rPr lang="en-GB" dirty="0"/>
              <a:t>Student protection plans (F)</a:t>
            </a:r>
          </a:p>
          <a:p>
            <a:r>
              <a:rPr lang="en-GB" dirty="0"/>
              <a:t>Student complaints (G)</a:t>
            </a:r>
          </a:p>
          <a:p>
            <a:r>
              <a:rPr lang="en-GB" dirty="0"/>
              <a:t>Student transfer arrangements (H)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Notification of changes</a:t>
            </a:r>
          </a:p>
          <a:p>
            <a:r>
              <a:rPr lang="en-GB" dirty="0"/>
              <a:t>Provision of information</a:t>
            </a:r>
          </a:p>
          <a:p>
            <a:r>
              <a:rPr lang="en-GB" dirty="0" err="1"/>
              <a:t>Mandatpory</a:t>
            </a:r>
            <a:r>
              <a:rPr lang="en-GB" dirty="0"/>
              <a:t> fee limit</a:t>
            </a:r>
          </a:p>
          <a:p>
            <a:r>
              <a:rPr lang="en-GB" dirty="0"/>
              <a:t>Facilitate electoral registration</a:t>
            </a:r>
          </a:p>
          <a:p>
            <a:r>
              <a:rPr lang="en-GB" dirty="0"/>
              <a:t>Pay OfS fees</a:t>
            </a:r>
          </a:p>
          <a:p>
            <a:r>
              <a:rPr lang="en-GB" dirty="0"/>
              <a:t>Complying with T&amp;Cs of funding</a:t>
            </a:r>
          </a:p>
          <a:p>
            <a:r>
              <a:rPr lang="en-GB" dirty="0"/>
              <a:t>Accountability </a:t>
            </a:r>
          </a:p>
          <a:p>
            <a:r>
              <a:rPr lang="en-GB" dirty="0"/>
              <a:t>TEF </a:t>
            </a:r>
          </a:p>
          <a:p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Senior pay in accounts mechanism but still linked to the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reg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framework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tweak in the student interests - no longer as customers.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Application deadlines not guillotine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Applications for OfS regulation from 1st august 2019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HEFCE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regs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continue to apply for 2018/19 - more detailed guidance soon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Nicola did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menion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co-regulation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E665A-341F-49A0-B7C6-BBB0BF398AD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453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E665A-341F-49A0-B7C6-BBB0BF398AD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329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E665A-341F-49A0-B7C6-BBB0BF398AD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323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E665A-341F-49A0-B7C6-BBB0BF398AD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632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pri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03263" y="4059238"/>
            <a:ext cx="80073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85905" y="3186785"/>
            <a:ext cx="8124599" cy="707886"/>
          </a:xfrm>
        </p:spPr>
        <p:txBody>
          <a:bodyPr anchor="t">
            <a:spAutoFit/>
          </a:bodyPr>
          <a:lstStyle>
            <a:lvl1pPr algn="l">
              <a:defRPr sz="4000" spc="-8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Is it time to review your website?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85905" y="4233149"/>
            <a:ext cx="8124599" cy="1752600"/>
          </a:xfrm>
        </p:spPr>
        <p:txBody>
          <a:bodyPr/>
          <a:lstStyle>
            <a:lvl1pPr marL="0" indent="0" algn="l">
              <a:buNone/>
              <a:defRPr sz="2200" spc="-8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" y="76663"/>
            <a:ext cx="1657349" cy="1268994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73063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1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Universities UK </a:t>
            </a:r>
            <a:r>
              <a:rPr lang="en-US" dirty="0">
                <a:solidFill>
                  <a:schemeClr val="accent6"/>
                </a:solidFill>
              </a:rPr>
              <a:t>| The voice of universities</a:t>
            </a:r>
          </a:p>
        </p:txBody>
      </p:sp>
    </p:spTree>
    <p:extLst>
      <p:ext uri="{BB962C8B-B14F-4D97-AF65-F5344CB8AC3E}">
        <p14:creationId xmlns:p14="http://schemas.microsoft.com/office/powerpoint/2010/main" val="505719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2271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167642"/>
            <a:ext cx="7247467" cy="882473"/>
          </a:xfrm>
          <a:ln>
            <a:noFill/>
          </a:ln>
        </p:spPr>
        <p:txBody>
          <a:bodyPr lIns="0"/>
          <a:lstStyle>
            <a:lvl1pPr>
              <a:defRPr sz="36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637338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B03A60-9131-4288-8B15-6CFA0BCE6B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373063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1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Universities UK </a:t>
            </a:r>
            <a:r>
              <a:rPr lang="en-US" dirty="0">
                <a:solidFill>
                  <a:schemeClr val="accent6"/>
                </a:solidFill>
              </a:rPr>
              <a:t>| The voice of universities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826" y="188736"/>
            <a:ext cx="1109690" cy="84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3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271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67642"/>
            <a:ext cx="7247467" cy="882473"/>
          </a:xfrm>
          <a:ln>
            <a:noFill/>
          </a:ln>
        </p:spPr>
        <p:txBody>
          <a:bodyPr lIns="0"/>
          <a:lstStyle>
            <a:lvl1pPr>
              <a:defRPr sz="36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57200" y="1538288"/>
            <a:ext cx="8229600" cy="4600575"/>
          </a:xfrm>
        </p:spPr>
        <p:txBody>
          <a:bodyPr rtlCol="0"/>
          <a:lstStyle/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>
          <a:xfrm>
            <a:off x="6637338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6CDC734-90A2-408C-B560-721B18FAAF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73063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1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Universities UK </a:t>
            </a:r>
            <a:r>
              <a:rPr lang="en-US" dirty="0">
                <a:solidFill>
                  <a:schemeClr val="accent6"/>
                </a:solidFill>
              </a:rPr>
              <a:t>| The voice of universities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826" y="188736"/>
            <a:ext cx="1109690" cy="84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18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37338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BC96E26-22BD-432D-9034-D890351EA7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373063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1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Universities UK </a:t>
            </a:r>
            <a:r>
              <a:rPr lang="en-US" dirty="0">
                <a:solidFill>
                  <a:schemeClr val="accent6"/>
                </a:solidFill>
              </a:rPr>
              <a:t>| The voice of universities</a:t>
            </a:r>
          </a:p>
        </p:txBody>
      </p:sp>
    </p:spTree>
    <p:extLst>
      <p:ext uri="{BB962C8B-B14F-4D97-AF65-F5344CB8AC3E}">
        <p14:creationId xmlns:p14="http://schemas.microsoft.com/office/powerpoint/2010/main" val="1280294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19063"/>
            <a:ext cx="7246938" cy="882650"/>
          </a:xfrm>
          <a:prstGeom prst="rect">
            <a:avLst/>
          </a:prstGeom>
          <a:ln>
            <a:noFill/>
          </a:ln>
        </p:spPr>
        <p:txBody>
          <a:bodyPr lIns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3600" dirty="0">
                <a:solidFill>
                  <a:schemeClr val="bg1"/>
                </a:solidFill>
              </a:rPr>
              <a:t>Enter heading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spc="-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0" i="0" spc="-8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570111" y="273049"/>
            <a:ext cx="5116689" cy="5853113"/>
          </a:xfrm>
        </p:spPr>
        <p:txBody>
          <a:bodyPr anchor="ctr"/>
          <a:lstStyle>
            <a:lvl1pPr marL="342900" indent="-342900">
              <a:buClr>
                <a:schemeClr val="accent1"/>
              </a:buClr>
              <a:buFont typeface="Lucida Grande"/>
              <a:buChar char="»"/>
              <a:defRPr sz="2400">
                <a:solidFill>
                  <a:schemeClr val="accent4"/>
                </a:solidFill>
              </a:defRPr>
            </a:lvl1pPr>
            <a:lvl2pPr marL="669600" indent="-285750">
              <a:buClr>
                <a:schemeClr val="accent2"/>
              </a:buClr>
              <a:buSzPct val="85000"/>
              <a:buFont typeface="Lucida Grande"/>
              <a:buChar char="»"/>
              <a:defRPr sz="2000">
                <a:solidFill>
                  <a:schemeClr val="accent3"/>
                </a:solidFill>
              </a:defRPr>
            </a:lvl2pPr>
            <a:lvl3pPr marL="928800" indent="-228600">
              <a:buClr>
                <a:schemeClr val="accent2"/>
              </a:buClr>
              <a:buSzPct val="85000"/>
              <a:buFont typeface="Lucida Grande"/>
              <a:buChar char="»"/>
              <a:defRPr sz="2000">
                <a:solidFill>
                  <a:schemeClr val="accent3"/>
                </a:solidFill>
              </a:defRPr>
            </a:lvl3pPr>
            <a:lvl4pPr marL="1170000" indent="-228600">
              <a:buClr>
                <a:schemeClr val="accent2"/>
              </a:buClr>
              <a:buSzPct val="85000"/>
              <a:buFont typeface="Lucida Grande"/>
              <a:buChar char="»"/>
              <a:defRPr sz="2000">
                <a:solidFill>
                  <a:schemeClr val="accent3"/>
                </a:solidFill>
              </a:defRPr>
            </a:lvl4pPr>
            <a:lvl5pPr marL="1382400" indent="-228600">
              <a:buClr>
                <a:schemeClr val="accent2"/>
              </a:buClr>
              <a:buSzPct val="85000"/>
              <a:buFont typeface="Arial"/>
              <a:buChar char="»"/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>
          <a:xfrm>
            <a:off x="6637338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EDA361-4538-4990-B353-0B99220401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73063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1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Universities UK </a:t>
            </a:r>
            <a:r>
              <a:rPr lang="en-US" dirty="0">
                <a:solidFill>
                  <a:schemeClr val="accent6"/>
                </a:solidFill>
              </a:rPr>
              <a:t>| The voice of universities</a:t>
            </a:r>
          </a:p>
        </p:txBody>
      </p:sp>
    </p:spTree>
    <p:extLst>
      <p:ext uri="{BB962C8B-B14F-4D97-AF65-F5344CB8AC3E}">
        <p14:creationId xmlns:p14="http://schemas.microsoft.com/office/powerpoint/2010/main" val="165331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628173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905" y="1306302"/>
            <a:ext cx="4936885" cy="553998"/>
          </a:xfrm>
        </p:spPr>
        <p:txBody>
          <a:bodyPr anchor="t">
            <a:spAutoFit/>
          </a:bodyPr>
          <a:lstStyle>
            <a:lvl1pPr algn="l">
              <a:defRPr sz="3000" spc="-8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5905" y="3091823"/>
            <a:ext cx="4936885" cy="1752600"/>
          </a:xfrm>
        </p:spPr>
        <p:txBody>
          <a:bodyPr/>
          <a:lstStyle>
            <a:lvl1pPr marL="0" indent="0" algn="l">
              <a:buNone/>
              <a:defRPr sz="2200" spc="-8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73063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1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Universities UK </a:t>
            </a:r>
            <a:r>
              <a:rPr lang="en-US" dirty="0">
                <a:solidFill>
                  <a:schemeClr val="accent6"/>
                </a:solidFill>
              </a:rPr>
              <a:t>| The voice of universities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CC0CB66-560E-4150-AAD0-7985435658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" y="76663"/>
            <a:ext cx="1657349" cy="126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0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nd chapt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628173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905" y="1306302"/>
            <a:ext cx="4936885" cy="553998"/>
          </a:xfrm>
        </p:spPr>
        <p:txBody>
          <a:bodyPr anchor="t">
            <a:spAutoFit/>
          </a:bodyPr>
          <a:lstStyle>
            <a:lvl1pPr algn="l">
              <a:defRPr sz="3000" spc="-8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5905" y="3091823"/>
            <a:ext cx="4936885" cy="1752600"/>
          </a:xfrm>
        </p:spPr>
        <p:txBody>
          <a:bodyPr/>
          <a:lstStyle>
            <a:lvl1pPr marL="0" indent="0" algn="l">
              <a:buNone/>
              <a:defRPr sz="2200" spc="-8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EFB9BCA-2DD3-4A27-AADB-7FFDB05FAD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73063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1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Universities UK </a:t>
            </a:r>
            <a:r>
              <a:rPr lang="en-US" dirty="0">
                <a:solidFill>
                  <a:schemeClr val="accent6"/>
                </a:solidFill>
              </a:rPr>
              <a:t>| The voice of universities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" y="76663"/>
            <a:ext cx="1657349" cy="126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61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rd chapter slide - printer friend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628173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905" y="1306302"/>
            <a:ext cx="4936885" cy="553998"/>
          </a:xfrm>
        </p:spPr>
        <p:txBody>
          <a:bodyPr anchor="t">
            <a:spAutoFit/>
          </a:bodyPr>
          <a:lstStyle>
            <a:lvl1pPr algn="l">
              <a:defRPr sz="30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637338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 dirty="0">
                <a:solidFill>
                  <a:srgbClr val="818A8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818A8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A7A7FDD-A0A7-4096-B732-4F72672A86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373063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1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Universities UK </a:t>
            </a:r>
            <a:r>
              <a:rPr lang="en-US" dirty="0">
                <a:solidFill>
                  <a:schemeClr val="accent6"/>
                </a:solidFill>
              </a:rPr>
              <a:t>| The voice of universities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8" y="80919"/>
            <a:ext cx="1660627" cy="1273147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585905" y="3091823"/>
            <a:ext cx="4936885" cy="1752600"/>
          </a:xfrm>
        </p:spPr>
        <p:txBody>
          <a:bodyPr/>
          <a:lstStyle>
            <a:lvl1pPr marL="0" indent="0" algn="l">
              <a:buNone/>
              <a:defRPr sz="2200" spc="-8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99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271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2"/>
            <a:ext cx="7247467" cy="882473"/>
          </a:xfrm>
          <a:ln>
            <a:noFill/>
          </a:ln>
        </p:spPr>
        <p:txBody>
          <a:bodyPr lIns="0"/>
          <a:lstStyle>
            <a:lvl1pPr>
              <a:defRPr sz="36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 marL="342900" indent="-342900">
              <a:buClr>
                <a:schemeClr val="accent1"/>
              </a:buClr>
              <a:buFont typeface="Lucida Grande"/>
              <a:buChar char="»"/>
              <a:defRPr sz="2000" spc="-80">
                <a:solidFill>
                  <a:schemeClr val="accent4"/>
                </a:solidFill>
              </a:defRPr>
            </a:lvl1pPr>
            <a:lvl2pPr marL="669600" indent="-285750">
              <a:buClr>
                <a:schemeClr val="accent2"/>
              </a:buClr>
              <a:buSzPct val="85000"/>
              <a:buFont typeface="Lucida Grande"/>
              <a:buChar char="»"/>
              <a:defRPr sz="1800" spc="-80">
                <a:solidFill>
                  <a:schemeClr val="accent3"/>
                </a:solidFill>
              </a:defRPr>
            </a:lvl2pPr>
            <a:lvl3pPr marL="928800" indent="-228600">
              <a:buClr>
                <a:schemeClr val="accent2"/>
              </a:buClr>
              <a:buSzPct val="85000"/>
              <a:buFont typeface="Lucida Grande"/>
              <a:buChar char="»"/>
              <a:defRPr sz="1800" spc="-80">
                <a:solidFill>
                  <a:schemeClr val="accent3"/>
                </a:solidFill>
              </a:defRPr>
            </a:lvl3pPr>
            <a:lvl4pPr marL="1170000" indent="-228600">
              <a:buClr>
                <a:schemeClr val="accent2"/>
              </a:buClr>
              <a:buSzPct val="85000"/>
              <a:buFont typeface="Lucida Grande"/>
              <a:buChar char="»"/>
              <a:defRPr sz="1800" spc="-80">
                <a:solidFill>
                  <a:schemeClr val="accent3"/>
                </a:solidFill>
              </a:defRPr>
            </a:lvl4pPr>
            <a:lvl5pPr marL="1382400" indent="-228600">
              <a:buClr>
                <a:schemeClr val="accent2"/>
              </a:buClr>
              <a:buSzPct val="85000"/>
              <a:buFont typeface="Arial"/>
              <a:buChar char="»"/>
              <a:defRPr sz="1800" spc="-8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637338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E6C259-6A39-4819-8017-30AD3B5B67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373063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1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Universities UK </a:t>
            </a:r>
            <a:r>
              <a:rPr lang="en-US" dirty="0">
                <a:solidFill>
                  <a:schemeClr val="accent6"/>
                </a:solidFill>
              </a:rPr>
              <a:t>| The voice of universities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826" y="188736"/>
            <a:ext cx="1109690" cy="84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2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271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608667"/>
            <a:ext cx="4040188" cy="4517496"/>
          </a:xfrm>
        </p:spPr>
        <p:txBody>
          <a:bodyPr anchor="ctr"/>
          <a:lstStyle>
            <a:lvl1pPr marL="342900" indent="-342900">
              <a:buClr>
                <a:schemeClr val="accent1"/>
              </a:buClr>
              <a:buFont typeface="Lucida Grande"/>
              <a:buChar char="»"/>
              <a:defRPr sz="2000" spc="-80">
                <a:solidFill>
                  <a:schemeClr val="accent4"/>
                </a:solidFill>
              </a:defRPr>
            </a:lvl1pPr>
            <a:lvl2pPr marL="669600" indent="-285750">
              <a:buClr>
                <a:schemeClr val="accent2"/>
              </a:buClr>
              <a:buSzPct val="85000"/>
              <a:buFont typeface="Lucida Grande"/>
              <a:buChar char="»"/>
              <a:defRPr sz="1800" spc="-80">
                <a:solidFill>
                  <a:schemeClr val="accent3"/>
                </a:solidFill>
              </a:defRPr>
            </a:lvl2pPr>
            <a:lvl3pPr marL="928800" indent="-228600">
              <a:buClr>
                <a:schemeClr val="accent2"/>
              </a:buClr>
              <a:buSzPct val="85000"/>
              <a:buFont typeface="Lucida Grande"/>
              <a:buChar char="»"/>
              <a:defRPr sz="1800" spc="-80">
                <a:solidFill>
                  <a:schemeClr val="accent3"/>
                </a:solidFill>
              </a:defRPr>
            </a:lvl3pPr>
            <a:lvl4pPr marL="1170000" indent="-228600">
              <a:buClr>
                <a:schemeClr val="accent2"/>
              </a:buClr>
              <a:buSzPct val="85000"/>
              <a:buFont typeface="Lucida Grande"/>
              <a:buChar char="»"/>
              <a:defRPr sz="1800" spc="-80">
                <a:solidFill>
                  <a:schemeClr val="accent3"/>
                </a:solidFill>
              </a:defRPr>
            </a:lvl4pPr>
            <a:lvl5pPr marL="1382400" indent="-228600">
              <a:buClr>
                <a:schemeClr val="accent2"/>
              </a:buClr>
              <a:buSzPct val="85000"/>
              <a:buFont typeface="Arial"/>
              <a:buChar char="»"/>
              <a:defRPr sz="1800" spc="-8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645025" y="1608667"/>
            <a:ext cx="4041775" cy="4517496"/>
          </a:xfrm>
        </p:spPr>
        <p:txBody>
          <a:bodyPr anchor="ctr"/>
          <a:lstStyle>
            <a:lvl1pPr marL="342900" indent="-342900">
              <a:buClr>
                <a:schemeClr val="accent1"/>
              </a:buClr>
              <a:buFont typeface="Lucida Grande"/>
              <a:buChar char="»"/>
              <a:defRPr sz="2000" spc="-80">
                <a:solidFill>
                  <a:schemeClr val="accent4"/>
                </a:solidFill>
              </a:defRPr>
            </a:lvl1pPr>
            <a:lvl2pPr marL="669600" indent="-285750">
              <a:buClr>
                <a:schemeClr val="accent2"/>
              </a:buClr>
              <a:buSzPct val="85000"/>
              <a:buFont typeface="Lucida Grande"/>
              <a:buChar char="»"/>
              <a:defRPr sz="1800" spc="-80">
                <a:solidFill>
                  <a:schemeClr val="accent3"/>
                </a:solidFill>
              </a:defRPr>
            </a:lvl2pPr>
            <a:lvl3pPr marL="928800" indent="-228600">
              <a:buClr>
                <a:schemeClr val="accent2"/>
              </a:buClr>
              <a:buSzPct val="85000"/>
              <a:buFont typeface="Lucida Grande"/>
              <a:buChar char="»"/>
              <a:defRPr sz="1800" spc="-80">
                <a:solidFill>
                  <a:schemeClr val="accent3"/>
                </a:solidFill>
              </a:defRPr>
            </a:lvl3pPr>
            <a:lvl4pPr marL="1170000" indent="-228600">
              <a:buClr>
                <a:schemeClr val="accent2"/>
              </a:buClr>
              <a:buSzPct val="85000"/>
              <a:buFont typeface="Lucida Grande"/>
              <a:buChar char="»"/>
              <a:defRPr sz="1800" spc="-80">
                <a:solidFill>
                  <a:schemeClr val="accent3"/>
                </a:solidFill>
              </a:defRPr>
            </a:lvl4pPr>
            <a:lvl5pPr marL="1382400" indent="-228600">
              <a:buClr>
                <a:schemeClr val="accent2"/>
              </a:buClr>
              <a:buSzPct val="85000"/>
              <a:buFont typeface="Arial"/>
              <a:buChar char="»"/>
              <a:defRPr sz="1800" spc="-8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167642"/>
            <a:ext cx="7247467" cy="882473"/>
          </a:xfrm>
          <a:ln>
            <a:noFill/>
          </a:ln>
        </p:spPr>
        <p:txBody>
          <a:bodyPr lIns="0"/>
          <a:lstStyle>
            <a:lvl1pPr>
              <a:defRPr sz="36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>
          <a:xfrm>
            <a:off x="6637338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5478202-D85D-4BD4-B773-501726ECC2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73063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1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Universities UK </a:t>
            </a:r>
            <a:r>
              <a:rPr lang="en-US" dirty="0">
                <a:solidFill>
                  <a:schemeClr val="accent6"/>
                </a:solidFill>
              </a:rPr>
              <a:t>| The voice of universities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826" y="188736"/>
            <a:ext cx="1109690" cy="84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8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2271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167642"/>
            <a:ext cx="7247467" cy="882473"/>
          </a:xfrm>
          <a:ln>
            <a:noFill/>
          </a:ln>
        </p:spPr>
        <p:txBody>
          <a:bodyPr lIns="0"/>
          <a:lstStyle>
            <a:lvl1pPr>
              <a:defRPr sz="36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 spc="-8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 spc="-8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7200" y="2342443"/>
            <a:ext cx="4040188" cy="3783719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Lucida Grande"/>
              <a:buChar char="»"/>
              <a:defRPr sz="2000" spc="-80" baseline="0">
                <a:solidFill>
                  <a:schemeClr val="accent4"/>
                </a:solidFill>
              </a:defRPr>
            </a:lvl1pPr>
            <a:lvl2pPr marL="669600" indent="-285750">
              <a:buClr>
                <a:schemeClr val="accent2"/>
              </a:buClr>
              <a:buSzPct val="85000"/>
              <a:buFont typeface="Lucida Grande"/>
              <a:buChar char="»"/>
              <a:defRPr sz="1800" spc="-80">
                <a:solidFill>
                  <a:schemeClr val="accent3"/>
                </a:solidFill>
              </a:defRPr>
            </a:lvl2pPr>
            <a:lvl3pPr marL="928800" indent="-228600">
              <a:buClr>
                <a:schemeClr val="accent2"/>
              </a:buClr>
              <a:buSzPct val="85000"/>
              <a:buFont typeface="Lucida Grande"/>
              <a:buChar char="»"/>
              <a:defRPr sz="1800" spc="-80">
                <a:solidFill>
                  <a:schemeClr val="accent3"/>
                </a:solidFill>
              </a:defRPr>
            </a:lvl3pPr>
            <a:lvl4pPr marL="1170000" indent="-228600">
              <a:buClr>
                <a:schemeClr val="accent2"/>
              </a:buClr>
              <a:buSzPct val="85000"/>
              <a:buFont typeface="Lucida Grande"/>
              <a:buChar char="»"/>
              <a:defRPr sz="1800" spc="-80">
                <a:solidFill>
                  <a:schemeClr val="accent3"/>
                </a:solidFill>
              </a:defRPr>
            </a:lvl4pPr>
            <a:lvl5pPr marL="1382400" indent="-228600">
              <a:buClr>
                <a:schemeClr val="accent2"/>
              </a:buClr>
              <a:buSzPct val="85000"/>
              <a:buFont typeface="Arial"/>
              <a:buChar char="»"/>
              <a:defRPr sz="1800" spc="-8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645025" y="2342443"/>
            <a:ext cx="4041775" cy="3783719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Lucida Grande"/>
              <a:buChar char="»"/>
              <a:defRPr sz="2000" spc="-80">
                <a:solidFill>
                  <a:schemeClr val="accent4"/>
                </a:solidFill>
              </a:defRPr>
            </a:lvl1pPr>
            <a:lvl2pPr marL="669600" indent="-285750">
              <a:buClr>
                <a:schemeClr val="accent2"/>
              </a:buClr>
              <a:buSzPct val="85000"/>
              <a:buFont typeface="Lucida Grande"/>
              <a:buChar char="»"/>
              <a:defRPr sz="1800" spc="-80">
                <a:solidFill>
                  <a:schemeClr val="accent3"/>
                </a:solidFill>
              </a:defRPr>
            </a:lvl2pPr>
            <a:lvl3pPr marL="928800" indent="-228600">
              <a:buClr>
                <a:schemeClr val="accent2"/>
              </a:buClr>
              <a:buSzPct val="85000"/>
              <a:buFont typeface="Lucida Grande"/>
              <a:buChar char="»"/>
              <a:defRPr sz="1800" spc="-80">
                <a:solidFill>
                  <a:schemeClr val="accent3"/>
                </a:solidFill>
              </a:defRPr>
            </a:lvl3pPr>
            <a:lvl4pPr marL="1170000" indent="-228600">
              <a:buClr>
                <a:schemeClr val="accent2"/>
              </a:buClr>
              <a:buSzPct val="85000"/>
              <a:buFont typeface="Lucida Grande"/>
              <a:buChar char="»"/>
              <a:defRPr sz="1800" spc="-80">
                <a:solidFill>
                  <a:schemeClr val="accent3"/>
                </a:solidFill>
              </a:defRPr>
            </a:lvl4pPr>
            <a:lvl5pPr marL="1382400" indent="-228600">
              <a:buClr>
                <a:schemeClr val="accent2"/>
              </a:buClr>
              <a:buSzPct val="85000"/>
              <a:buFont typeface="Arial"/>
              <a:buChar char="»"/>
              <a:defRPr sz="1800" spc="-8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5"/>
          </p:nvPr>
        </p:nvSpPr>
        <p:spPr>
          <a:xfrm>
            <a:off x="6637338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D336D4E-2A7B-453C-88EA-7B876BCA2E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73063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1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Universities UK </a:t>
            </a:r>
            <a:r>
              <a:rPr lang="en-US" dirty="0">
                <a:solidFill>
                  <a:schemeClr val="accent6"/>
                </a:solidFill>
              </a:rPr>
              <a:t>| The voice of universities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826" y="188736"/>
            <a:ext cx="1109690" cy="84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97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2271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138488" y="1535113"/>
            <a:ext cx="0" cy="45418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81700" y="1535113"/>
            <a:ext cx="0" cy="45418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457200" y="1454150"/>
            <a:ext cx="1552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7200" b="1" dirty="0">
                <a:solidFill>
                  <a:schemeClr val="tx1"/>
                </a:solidFill>
              </a:rPr>
              <a:t>1.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3300413" y="1470025"/>
            <a:ext cx="1552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7200" b="1" dirty="0">
                <a:solidFill>
                  <a:schemeClr val="tx1"/>
                </a:solidFill>
              </a:rPr>
              <a:t>2.</a:t>
            </a: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6157913" y="1470025"/>
            <a:ext cx="1552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7200" b="1" dirty="0">
                <a:solidFill>
                  <a:schemeClr val="tx1"/>
                </a:solidFill>
              </a:rPr>
              <a:t>3.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167642"/>
            <a:ext cx="7247467" cy="882473"/>
          </a:xfrm>
          <a:ln>
            <a:noFill/>
          </a:ln>
        </p:spPr>
        <p:txBody>
          <a:bodyPr lIns="0"/>
          <a:lstStyle>
            <a:lvl1pPr>
              <a:defRPr sz="3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7199" y="2604151"/>
            <a:ext cx="2517113" cy="3472202"/>
          </a:xfr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 sz="1700" spc="-80">
                <a:solidFill>
                  <a:schemeClr val="accent3"/>
                </a:solidFill>
              </a:defRPr>
            </a:lvl1pPr>
            <a:lvl2pPr marL="669600" indent="-285750">
              <a:buClr>
                <a:schemeClr val="accent2"/>
              </a:buClr>
              <a:buSzPct val="85000"/>
              <a:buFont typeface="Lucida Grande"/>
              <a:buChar char="»"/>
              <a:defRPr sz="1800">
                <a:solidFill>
                  <a:schemeClr val="accent3"/>
                </a:solidFill>
              </a:defRPr>
            </a:lvl2pPr>
            <a:lvl3pPr marL="928800" indent="-228600">
              <a:buClr>
                <a:schemeClr val="accent2"/>
              </a:buClr>
              <a:buSzPct val="85000"/>
              <a:buFont typeface="Lucida Grande"/>
              <a:buChar char="»"/>
              <a:defRPr sz="1800">
                <a:solidFill>
                  <a:schemeClr val="accent3"/>
                </a:solidFill>
              </a:defRPr>
            </a:lvl3pPr>
            <a:lvl4pPr marL="1170000" indent="-228600">
              <a:buClr>
                <a:schemeClr val="accent2"/>
              </a:buClr>
              <a:buSzPct val="85000"/>
              <a:buFont typeface="Lucida Grande"/>
              <a:buChar char="»"/>
              <a:defRPr sz="1800">
                <a:solidFill>
                  <a:schemeClr val="accent3"/>
                </a:solidFill>
              </a:defRPr>
            </a:lvl4pPr>
            <a:lvl5pPr marL="1382400" indent="-228600">
              <a:buClr>
                <a:schemeClr val="accent2"/>
              </a:buClr>
              <a:buSzPct val="85000"/>
              <a:buFont typeface="Arial"/>
              <a:buChar char="»"/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/>
          </p:nvPr>
        </p:nvSpPr>
        <p:spPr>
          <a:xfrm>
            <a:off x="3300817" y="2604151"/>
            <a:ext cx="2517113" cy="3472202"/>
          </a:xfr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 sz="1700" spc="-80">
                <a:solidFill>
                  <a:schemeClr val="accent3"/>
                </a:solidFill>
              </a:defRPr>
            </a:lvl1pPr>
            <a:lvl2pPr marL="383850" indent="0">
              <a:buClr>
                <a:schemeClr val="accent2"/>
              </a:buClr>
              <a:buSzPct val="85000"/>
              <a:buFont typeface="Lucida Grande"/>
              <a:buNone/>
              <a:defRPr sz="1800">
                <a:solidFill>
                  <a:schemeClr val="accent3"/>
                </a:solidFill>
              </a:defRPr>
            </a:lvl2pPr>
            <a:lvl3pPr marL="928800" indent="-228600">
              <a:buClr>
                <a:schemeClr val="accent2"/>
              </a:buClr>
              <a:buSzPct val="85000"/>
              <a:buFont typeface="Lucida Grande"/>
              <a:buChar char="»"/>
              <a:defRPr sz="1800">
                <a:solidFill>
                  <a:schemeClr val="accent3"/>
                </a:solidFill>
              </a:defRPr>
            </a:lvl3pPr>
            <a:lvl4pPr marL="1170000" indent="-228600">
              <a:buClr>
                <a:schemeClr val="accent2"/>
              </a:buClr>
              <a:buSzPct val="85000"/>
              <a:buFont typeface="Lucida Grande"/>
              <a:buChar char="»"/>
              <a:defRPr sz="1800">
                <a:solidFill>
                  <a:schemeClr val="accent3"/>
                </a:solidFill>
              </a:defRPr>
            </a:lvl4pPr>
            <a:lvl5pPr marL="1382400" indent="-228600">
              <a:buClr>
                <a:schemeClr val="accent2"/>
              </a:buClr>
              <a:buSzPct val="85000"/>
              <a:buFont typeface="Arial"/>
              <a:buChar char="»"/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/>
          </p:nvPr>
        </p:nvSpPr>
        <p:spPr>
          <a:xfrm>
            <a:off x="6157363" y="2604151"/>
            <a:ext cx="2517113" cy="3472202"/>
          </a:xfr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 sz="1700" spc="-80">
                <a:solidFill>
                  <a:schemeClr val="accent3"/>
                </a:solidFill>
              </a:defRPr>
            </a:lvl1pPr>
            <a:lvl2pPr marL="669600" indent="-285750">
              <a:buClr>
                <a:schemeClr val="accent2"/>
              </a:buClr>
              <a:buSzPct val="85000"/>
              <a:buFont typeface="Lucida Grande"/>
              <a:buChar char="»"/>
              <a:defRPr sz="1800">
                <a:solidFill>
                  <a:schemeClr val="accent3"/>
                </a:solidFill>
              </a:defRPr>
            </a:lvl2pPr>
            <a:lvl3pPr marL="928800" indent="-228600">
              <a:buClr>
                <a:schemeClr val="accent2"/>
              </a:buClr>
              <a:buSzPct val="85000"/>
              <a:buFont typeface="Lucida Grande"/>
              <a:buChar char="»"/>
              <a:defRPr sz="1800">
                <a:solidFill>
                  <a:schemeClr val="accent3"/>
                </a:solidFill>
              </a:defRPr>
            </a:lvl3pPr>
            <a:lvl4pPr marL="1170000" indent="-228600">
              <a:buClr>
                <a:schemeClr val="accent2"/>
              </a:buClr>
              <a:buSzPct val="85000"/>
              <a:buFont typeface="Lucida Grande"/>
              <a:buChar char="»"/>
              <a:defRPr sz="1800">
                <a:solidFill>
                  <a:schemeClr val="accent3"/>
                </a:solidFill>
              </a:defRPr>
            </a:lvl4pPr>
            <a:lvl5pPr marL="1382400" indent="-228600">
              <a:buClr>
                <a:schemeClr val="accent2"/>
              </a:buClr>
              <a:buSzPct val="85000"/>
              <a:buFont typeface="Arial"/>
              <a:buChar char="»"/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Date Placeholder 6"/>
          <p:cNvSpPr>
            <a:spLocks noGrp="1"/>
          </p:cNvSpPr>
          <p:nvPr>
            <p:ph type="dt" sz="half" idx="22"/>
          </p:nvPr>
        </p:nvSpPr>
        <p:spPr>
          <a:xfrm>
            <a:off x="6637338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Footer Placeholder 7"/>
          <p:cNvSpPr>
            <a:spLocks noGrp="1"/>
          </p:cNvSpPr>
          <p:nvPr>
            <p:ph type="ftr" sz="quarter" idx="23"/>
          </p:nvPr>
        </p:nvSpPr>
        <p:spPr>
          <a:xfrm>
            <a:off x="373063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ILM Example presentation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244CB56-6114-45B1-A243-C46AF4A868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826" y="188736"/>
            <a:ext cx="1109690" cy="84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2271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446338" y="1535113"/>
            <a:ext cx="0" cy="45418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457200" y="1454150"/>
            <a:ext cx="1552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7200" b="1" dirty="0">
                <a:solidFill>
                  <a:schemeClr val="tx1"/>
                </a:solidFill>
              </a:rPr>
              <a:t>1.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600575" y="1535113"/>
            <a:ext cx="0" cy="45418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2578100" y="1454150"/>
            <a:ext cx="1552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7200" b="1" dirty="0">
                <a:solidFill>
                  <a:schemeClr val="tx1"/>
                </a:solidFill>
              </a:rPr>
              <a:t>2.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759575" y="1585913"/>
            <a:ext cx="0" cy="4540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4768849" y="1504950"/>
            <a:ext cx="1552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7200" b="1" dirty="0">
                <a:solidFill>
                  <a:schemeClr val="tx1"/>
                </a:solidFill>
              </a:rPr>
              <a:t>3.</a:t>
            </a: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6910388" y="1466850"/>
            <a:ext cx="1552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7200" b="1" dirty="0">
                <a:solidFill>
                  <a:schemeClr val="tx1"/>
                </a:solidFill>
              </a:rPr>
              <a:t>4.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167642"/>
            <a:ext cx="7247467" cy="882473"/>
          </a:xfrm>
          <a:ln>
            <a:noFill/>
          </a:ln>
        </p:spPr>
        <p:txBody>
          <a:bodyPr lIns="0"/>
          <a:lstStyle>
            <a:lvl1pPr>
              <a:defRPr sz="3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7199" y="2604151"/>
            <a:ext cx="1841864" cy="3472202"/>
          </a:xfr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 sz="1600" spc="-80">
                <a:solidFill>
                  <a:schemeClr val="accent3"/>
                </a:solidFill>
              </a:defRPr>
            </a:lvl1pPr>
            <a:lvl2pPr marL="669600" indent="-285750">
              <a:buClr>
                <a:schemeClr val="accent2"/>
              </a:buClr>
              <a:buSzPct val="85000"/>
              <a:buFont typeface="Lucida Grande"/>
              <a:buChar char="»"/>
              <a:defRPr sz="1800">
                <a:solidFill>
                  <a:schemeClr val="accent3"/>
                </a:solidFill>
              </a:defRPr>
            </a:lvl2pPr>
            <a:lvl3pPr marL="928800" indent="-228600">
              <a:buClr>
                <a:schemeClr val="accent2"/>
              </a:buClr>
              <a:buSzPct val="85000"/>
              <a:buFont typeface="Lucida Grande"/>
              <a:buChar char="»"/>
              <a:defRPr sz="1800">
                <a:solidFill>
                  <a:schemeClr val="accent3"/>
                </a:solidFill>
              </a:defRPr>
            </a:lvl3pPr>
            <a:lvl4pPr marL="1170000" indent="-228600">
              <a:buClr>
                <a:schemeClr val="accent2"/>
              </a:buClr>
              <a:buSzPct val="85000"/>
              <a:buFont typeface="Lucida Grande"/>
              <a:buChar char="»"/>
              <a:defRPr sz="1800">
                <a:solidFill>
                  <a:schemeClr val="accent3"/>
                </a:solidFill>
              </a:defRPr>
            </a:lvl4pPr>
            <a:lvl5pPr marL="1382400" indent="-228600">
              <a:buClr>
                <a:schemeClr val="accent2"/>
              </a:buClr>
              <a:buSzPct val="85000"/>
              <a:buFont typeface="Arial"/>
              <a:buChar char="»"/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18"/>
          </p:nvPr>
        </p:nvSpPr>
        <p:spPr>
          <a:xfrm>
            <a:off x="2578264" y="2604151"/>
            <a:ext cx="1841864" cy="3472202"/>
          </a:xfr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 sz="1600" spc="-80">
                <a:solidFill>
                  <a:schemeClr val="accent3"/>
                </a:solidFill>
              </a:defRPr>
            </a:lvl1pPr>
            <a:lvl2pPr marL="669600" indent="-285750">
              <a:buClr>
                <a:schemeClr val="accent2"/>
              </a:buClr>
              <a:buSzPct val="85000"/>
              <a:buFont typeface="Lucida Grande"/>
              <a:buChar char="»"/>
              <a:defRPr sz="1800">
                <a:solidFill>
                  <a:schemeClr val="accent3"/>
                </a:solidFill>
              </a:defRPr>
            </a:lvl2pPr>
            <a:lvl3pPr marL="928800" indent="-228600">
              <a:buClr>
                <a:schemeClr val="accent2"/>
              </a:buClr>
              <a:buSzPct val="85000"/>
              <a:buFont typeface="Lucida Grande"/>
              <a:buChar char="»"/>
              <a:defRPr sz="1800">
                <a:solidFill>
                  <a:schemeClr val="accent3"/>
                </a:solidFill>
              </a:defRPr>
            </a:lvl3pPr>
            <a:lvl4pPr marL="1170000" indent="-228600">
              <a:buClr>
                <a:schemeClr val="accent2"/>
              </a:buClr>
              <a:buSzPct val="85000"/>
              <a:buFont typeface="Lucida Grande"/>
              <a:buChar char="»"/>
              <a:defRPr sz="1800">
                <a:solidFill>
                  <a:schemeClr val="accent3"/>
                </a:solidFill>
              </a:defRPr>
            </a:lvl4pPr>
            <a:lvl5pPr marL="1382400" indent="-228600">
              <a:buClr>
                <a:schemeClr val="accent2"/>
              </a:buClr>
              <a:buSzPct val="85000"/>
              <a:buFont typeface="Arial"/>
              <a:buChar char="»"/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19"/>
          </p:nvPr>
        </p:nvSpPr>
        <p:spPr>
          <a:xfrm>
            <a:off x="4769402" y="2654442"/>
            <a:ext cx="1841864" cy="3472202"/>
          </a:xfr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 sz="1600" spc="-80">
                <a:solidFill>
                  <a:schemeClr val="accent3"/>
                </a:solidFill>
              </a:defRPr>
            </a:lvl1pPr>
            <a:lvl2pPr marL="669600" indent="-285750">
              <a:buClr>
                <a:schemeClr val="accent2"/>
              </a:buClr>
              <a:buSzPct val="85000"/>
              <a:buFont typeface="Lucida Grande"/>
              <a:buChar char="»"/>
              <a:defRPr sz="1800">
                <a:solidFill>
                  <a:schemeClr val="accent3"/>
                </a:solidFill>
              </a:defRPr>
            </a:lvl2pPr>
            <a:lvl3pPr marL="928800" indent="-228600">
              <a:buClr>
                <a:schemeClr val="accent2"/>
              </a:buClr>
              <a:buSzPct val="85000"/>
              <a:buFont typeface="Lucida Grande"/>
              <a:buChar char="»"/>
              <a:defRPr sz="1800">
                <a:solidFill>
                  <a:schemeClr val="accent3"/>
                </a:solidFill>
              </a:defRPr>
            </a:lvl3pPr>
            <a:lvl4pPr marL="1170000" indent="-228600">
              <a:buClr>
                <a:schemeClr val="accent2"/>
              </a:buClr>
              <a:buSzPct val="85000"/>
              <a:buFont typeface="Lucida Grande"/>
              <a:buChar char="»"/>
              <a:defRPr sz="1800">
                <a:solidFill>
                  <a:schemeClr val="accent3"/>
                </a:solidFill>
              </a:defRPr>
            </a:lvl4pPr>
            <a:lvl5pPr marL="1382400" indent="-228600">
              <a:buClr>
                <a:schemeClr val="accent2"/>
              </a:buClr>
              <a:buSzPct val="85000"/>
              <a:buFont typeface="Arial"/>
              <a:buChar char="»"/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idx="20"/>
          </p:nvPr>
        </p:nvSpPr>
        <p:spPr>
          <a:xfrm>
            <a:off x="6910014" y="2616633"/>
            <a:ext cx="1841864" cy="3472202"/>
          </a:xfr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 sz="1600" spc="-80">
                <a:solidFill>
                  <a:schemeClr val="accent3"/>
                </a:solidFill>
              </a:defRPr>
            </a:lvl1pPr>
            <a:lvl2pPr marL="669600" indent="-285750">
              <a:buClr>
                <a:schemeClr val="accent2"/>
              </a:buClr>
              <a:buSzPct val="85000"/>
              <a:buFont typeface="Lucida Grande"/>
              <a:buChar char="»"/>
              <a:defRPr sz="1800">
                <a:solidFill>
                  <a:schemeClr val="accent3"/>
                </a:solidFill>
              </a:defRPr>
            </a:lvl2pPr>
            <a:lvl3pPr marL="928800" indent="-228600">
              <a:buClr>
                <a:schemeClr val="accent2"/>
              </a:buClr>
              <a:buSzPct val="85000"/>
              <a:buFont typeface="Lucida Grande"/>
              <a:buChar char="»"/>
              <a:defRPr sz="1800">
                <a:solidFill>
                  <a:schemeClr val="accent3"/>
                </a:solidFill>
              </a:defRPr>
            </a:lvl3pPr>
            <a:lvl4pPr marL="1170000" indent="-228600">
              <a:buClr>
                <a:schemeClr val="accent2"/>
              </a:buClr>
              <a:buSzPct val="85000"/>
              <a:buFont typeface="Lucida Grande"/>
              <a:buChar char="»"/>
              <a:defRPr sz="1800">
                <a:solidFill>
                  <a:schemeClr val="accent3"/>
                </a:solidFill>
              </a:defRPr>
            </a:lvl4pPr>
            <a:lvl5pPr marL="1382400" indent="-228600">
              <a:buClr>
                <a:schemeClr val="accent2"/>
              </a:buClr>
              <a:buSzPct val="85000"/>
              <a:buFont typeface="Arial"/>
              <a:buChar char="»"/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21"/>
          </p:nvPr>
        </p:nvSpPr>
        <p:spPr>
          <a:xfrm>
            <a:off x="6637338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FA469CE-11EB-4DE3-B600-C39769F60B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24"/>
          </p:nvPr>
        </p:nvSpPr>
        <p:spPr>
          <a:xfrm>
            <a:off x="373063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1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Universities UK </a:t>
            </a:r>
            <a:r>
              <a:rPr lang="en-US" dirty="0">
                <a:solidFill>
                  <a:schemeClr val="accent6"/>
                </a:solidFill>
              </a:rPr>
              <a:t>| The voice of universities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826" y="188736"/>
            <a:ext cx="1109690" cy="84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52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altLang="en-US"/>
              <a:t>Bullet point 1 here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281738"/>
            <a:ext cx="9144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818A8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CD28BF3-3607-4DDF-9C90-6487747AC6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3063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1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Universities UK </a:t>
            </a:r>
            <a:r>
              <a:rPr lang="en-US" dirty="0">
                <a:solidFill>
                  <a:schemeClr val="accent6"/>
                </a:solidFill>
              </a:rPr>
              <a:t>| The voice of universities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 spc="-15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7216F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7216F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7216F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7216F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 spc="-150">
          <a:solidFill>
            <a:srgbClr val="1E1E1E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 spc="-150">
          <a:solidFill>
            <a:srgbClr val="1E1E1E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 spc="-150">
          <a:solidFill>
            <a:srgbClr val="1E1E1E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ern="1200" spc="-150">
          <a:solidFill>
            <a:srgbClr val="1E1E1E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ern="1200" spc="-150">
          <a:solidFill>
            <a:srgbClr val="1E1E1E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729" y="3258642"/>
            <a:ext cx="8124599" cy="646331"/>
          </a:xfrm>
        </p:spPr>
        <p:txBody>
          <a:bodyPr rtlCol="0"/>
          <a:lstStyle/>
          <a:p>
            <a:pPr>
              <a:defRPr/>
            </a:pPr>
            <a:r>
              <a:rPr lang="en-GB" sz="3600" dirty="0"/>
              <a:t>The Office for Students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9730" y="4137899"/>
            <a:ext cx="8124599" cy="1752600"/>
          </a:xfrm>
        </p:spPr>
        <p:txBody>
          <a:bodyPr rtlCol="0"/>
          <a:lstStyle/>
          <a:p>
            <a:pPr>
              <a:defRPr/>
            </a:pPr>
            <a:r>
              <a:rPr lang="en-US" dirty="0"/>
              <a:t>8 March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73062" y="6356350"/>
            <a:ext cx="3642883" cy="365125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Universities UK </a:t>
            </a:r>
            <a:r>
              <a:rPr lang="en-GB" sz="1400" dirty="0"/>
              <a:t> </a:t>
            </a:r>
            <a:r>
              <a:rPr lang="en-GB" sz="1400" dirty="0">
                <a:solidFill>
                  <a:schemeClr val="accent6">
                    <a:lumMod val="75000"/>
                  </a:schemeClr>
                </a:solidFill>
              </a:rPr>
              <a:t>| The voice of universities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0AF40-A581-4C66-9E0E-77CB831F4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Organisational challenges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5243C-32D5-4947-ADDA-0DBF8EC6F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6C259-6A39-4819-8017-30AD3B5B67E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1AAF2-F923-416A-A14D-31C96DBF8C5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Universities UK </a:t>
            </a:r>
            <a:r>
              <a:rPr lang="en-US" dirty="0">
                <a:solidFill>
                  <a:schemeClr val="accent6"/>
                </a:solidFill>
              </a:rPr>
              <a:t>| The voice of universities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F071CBA-8FFB-457F-8FC1-ED77685BD4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09666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8295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567A2-59B7-4861-9690-5341BFA4E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registered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7B6B2-16A5-49BD-91C6-2CED7A4E2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GB" dirty="0"/>
              <a:t>Governance statement</a:t>
            </a:r>
          </a:p>
          <a:p>
            <a:r>
              <a:rPr lang="en-GB" dirty="0"/>
              <a:t>Student protection plan</a:t>
            </a:r>
          </a:p>
          <a:p>
            <a:r>
              <a:rPr lang="en-GB" dirty="0"/>
              <a:t>Statement on consumer protection</a:t>
            </a:r>
          </a:p>
          <a:p>
            <a:r>
              <a:rPr lang="en-GB" dirty="0"/>
              <a:t>Access and participation plan</a:t>
            </a:r>
          </a:p>
          <a:p>
            <a:r>
              <a:rPr lang="en-GB" dirty="0"/>
              <a:t>HEFCE/OfS will use Existing APR and FSMG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BE2D7-202F-444E-B935-3888ABE9E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6C259-6A39-4819-8017-30AD3B5B67E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D34EF-E3ED-4D42-8EBF-0F24CED703A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Universities UK </a:t>
            </a:r>
            <a:r>
              <a:rPr lang="en-US">
                <a:solidFill>
                  <a:schemeClr val="accent6"/>
                </a:solidFill>
              </a:rPr>
              <a:t>| The voice of universities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176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FAB01-4432-495C-9ACC-1546188D4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817F1-C3FA-42C4-B4A5-C08A5FAAB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GB" dirty="0"/>
              <a:t>Adopted as the scheme to rate the quality and standards of provision</a:t>
            </a:r>
          </a:p>
          <a:p>
            <a:r>
              <a:rPr lang="en-GB" dirty="0"/>
              <a:t>Condition of registration</a:t>
            </a:r>
          </a:p>
          <a:p>
            <a:r>
              <a:rPr lang="en-GB" dirty="0"/>
              <a:t>Innovation and student outcomes agenda</a:t>
            </a:r>
          </a:p>
          <a:p>
            <a:r>
              <a:rPr lang="en-GB" dirty="0"/>
              <a:t>Independent review 2018/19</a:t>
            </a:r>
          </a:p>
          <a:p>
            <a:r>
              <a:rPr lang="en-GB" dirty="0"/>
              <a:t>Subject level ongoing with intention to move to it 2019/20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1400E7-0AD5-4F2D-9599-E1096C701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6C259-6A39-4819-8017-30AD3B5B67E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11EAC-C350-4754-B778-E01F66AB79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Universities UK </a:t>
            </a:r>
            <a:r>
              <a:rPr lang="en-US">
                <a:solidFill>
                  <a:schemeClr val="accent6"/>
                </a:solidFill>
              </a:rPr>
              <a:t>| The voice of universities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433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4552-CB19-4A81-B0CC-781EF16C2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Confidence?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C6543-B094-4499-B5AD-6A4DDE68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6C259-6A39-4819-8017-30AD3B5B67E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EB019-4025-41DF-AB58-C1B19B48568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Universities UK </a:t>
            </a:r>
            <a:r>
              <a:rPr lang="en-US">
                <a:solidFill>
                  <a:schemeClr val="accent6"/>
                </a:solidFill>
              </a:rPr>
              <a:t>| The voice of universities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298CCD-2C03-4BCB-B956-0FE5D0DEDE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41420" y="1311442"/>
            <a:ext cx="7928811" cy="47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19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Grade inflation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6C259-6A39-4819-8017-30AD3B5B67E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Universities UK </a:t>
            </a:r>
            <a:r>
              <a:rPr lang="en-US">
                <a:solidFill>
                  <a:schemeClr val="accent6"/>
                </a:solidFill>
              </a:rPr>
              <a:t>| The voice of universities</a:t>
            </a:r>
            <a:endParaRPr lang="en-US" dirty="0">
              <a:solidFill>
                <a:schemeClr val="accent6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2061ABA-361D-4B01-825E-4A2366C8C4B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489436"/>
          <a:ext cx="8229600" cy="4636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7938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3D2CD-DA21-41CD-B087-3FDE9F4E4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Medium and longer term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041D0-4C4E-41E8-B4E7-A5FCD4FA2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GB" dirty="0"/>
              <a:t>Defining and embedding value for money into the work of the OfS</a:t>
            </a:r>
          </a:p>
          <a:p>
            <a:r>
              <a:rPr lang="en-GB" dirty="0"/>
              <a:t>Data strategy and the development of lead indicators</a:t>
            </a:r>
          </a:p>
          <a:p>
            <a:r>
              <a:rPr lang="en-GB" dirty="0"/>
              <a:t>Market strategy, including student information and future of TEF </a:t>
            </a:r>
          </a:p>
          <a:p>
            <a:r>
              <a:rPr lang="en-GB" dirty="0"/>
              <a:t>Supporting the industrial strategy, skills agenda and innovation</a:t>
            </a:r>
          </a:p>
          <a:p>
            <a:r>
              <a:rPr lang="en-GB" dirty="0"/>
              <a:t>The role of ‘the sector’ in policy and refreshing coregulation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4556F-4639-4C4F-8217-FCC0ABCA0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6C259-6A39-4819-8017-30AD3B5B67E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96DD0-5B65-473E-A297-244FE204634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Universities UK </a:t>
            </a:r>
            <a:r>
              <a:rPr lang="en-US" dirty="0">
                <a:solidFill>
                  <a:schemeClr val="accent6"/>
                </a:solidFill>
              </a:rPr>
              <a:t>| The voice of universities</a:t>
            </a:r>
          </a:p>
        </p:txBody>
      </p:sp>
    </p:spTree>
    <p:extLst>
      <p:ext uri="{BB962C8B-B14F-4D97-AF65-F5344CB8AC3E}">
        <p14:creationId xmlns:p14="http://schemas.microsoft.com/office/powerpoint/2010/main" val="1464435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C2F4C-E7F0-4794-BB64-9EC78E727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Things to think about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8FAF7-DEDB-4DEA-B037-03A1B7D32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>
                <a:cs typeface="Arial"/>
              </a:rPr>
              <a:t>Demonstrating impact of teaching and learning</a:t>
            </a:r>
          </a:p>
          <a:p>
            <a:r>
              <a:rPr lang="en-US" dirty="0">
                <a:cs typeface="Arial"/>
              </a:rPr>
              <a:t>Employability</a:t>
            </a:r>
          </a:p>
          <a:p>
            <a:r>
              <a:rPr lang="en-US" dirty="0">
                <a:cs typeface="Arial"/>
              </a:rPr>
              <a:t>Value for money in teaching versus wider factors</a:t>
            </a:r>
          </a:p>
          <a:p>
            <a:r>
              <a:rPr lang="en-US" dirty="0">
                <a:cs typeface="Arial"/>
              </a:rPr>
              <a:t>Innovation versus metrics</a:t>
            </a:r>
          </a:p>
          <a:p>
            <a:r>
              <a:rPr lang="en-US" dirty="0">
                <a:cs typeface="Arial"/>
              </a:rPr>
              <a:t>Grade inflation and differential outcomes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48C2-4831-4D4A-9725-36088D862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6C259-6A39-4819-8017-30AD3B5B67E4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13C59-5C67-4401-920D-0757770E1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Universities UK </a:t>
            </a:r>
            <a:r>
              <a:rPr lang="en-US" dirty="0">
                <a:solidFill>
                  <a:schemeClr val="accent6"/>
                </a:solidFill>
              </a:rPr>
              <a:t>| The voice of universities</a:t>
            </a:r>
          </a:p>
        </p:txBody>
      </p:sp>
    </p:spTree>
    <p:extLst>
      <p:ext uri="{BB962C8B-B14F-4D97-AF65-F5344CB8AC3E}">
        <p14:creationId xmlns:p14="http://schemas.microsoft.com/office/powerpoint/2010/main" val="1813371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788" y="2868613"/>
            <a:ext cx="8224580" cy="1938992"/>
          </a:xfrm>
        </p:spPr>
        <p:txBody>
          <a:bodyPr/>
          <a:lstStyle/>
          <a:p>
            <a:r>
              <a:rPr lang="en-US" u="sng" dirty="0"/>
              <a:t>william.hammonds@universitiesuk.ac.uk</a:t>
            </a:r>
            <a:br>
              <a:rPr lang="en-US" u="sng" dirty="0"/>
            </a:br>
            <a:br>
              <a:rPr lang="en-GB" dirty="0"/>
            </a:br>
            <a:br>
              <a:rPr lang="en-US" u="sng" dirty="0"/>
            </a:br>
            <a:endParaRPr lang="en-GB" altLang="en-US" dirty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CCFEDE-59D4-4C27-9541-2365E34D2F3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73062" y="6356350"/>
            <a:ext cx="3642883" cy="365125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Universities UK </a:t>
            </a:r>
            <a:r>
              <a:rPr lang="en-GB" sz="1400" dirty="0"/>
              <a:t> </a:t>
            </a:r>
            <a:r>
              <a:rPr lang="en-GB" sz="1400" dirty="0">
                <a:solidFill>
                  <a:schemeClr val="accent6">
                    <a:lumMod val="75000"/>
                  </a:schemeClr>
                </a:solidFill>
              </a:rPr>
              <a:t>| The voice of universities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6E99C-EF6E-4E2F-8DF2-B6A24715F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HERA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14FF5-B5BE-4AD4-AC10-E6B880773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GB" dirty="0"/>
              <a:t>A regulator focused on choice, competition, value for money and mobility</a:t>
            </a:r>
          </a:p>
          <a:p>
            <a:r>
              <a:rPr lang="en-GB" dirty="0"/>
              <a:t>Explicit protection for autonomy and duty to be proportionate</a:t>
            </a:r>
          </a:p>
          <a:p>
            <a:r>
              <a:rPr lang="en-GB" dirty="0"/>
              <a:t>Voluntary register with general and specific conditions</a:t>
            </a:r>
          </a:p>
          <a:p>
            <a:r>
              <a:rPr lang="en-GB" dirty="0"/>
              <a:t>DAPs and university title</a:t>
            </a:r>
          </a:p>
          <a:p>
            <a:r>
              <a:rPr lang="en-GB" dirty="0"/>
              <a:t>Scheme to rate the quality and standards of providers</a:t>
            </a:r>
          </a:p>
          <a:p>
            <a:r>
              <a:rPr lang="en-GB" dirty="0"/>
              <a:t>Strategic focus on outcomes and risk based regulation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2F92D-1DE1-40C3-943C-D7C6F7DD5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6C259-6A39-4819-8017-30AD3B5B67E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50A1C-9CFB-4334-B13D-2F81D55277D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Universities UK </a:t>
            </a:r>
            <a:r>
              <a:rPr lang="en-US" dirty="0">
                <a:solidFill>
                  <a:schemeClr val="accent6"/>
                </a:solidFill>
              </a:rPr>
              <a:t>| The voice of universities</a:t>
            </a:r>
          </a:p>
        </p:txBody>
      </p:sp>
    </p:spTree>
    <p:extLst>
      <p:ext uri="{BB962C8B-B14F-4D97-AF65-F5344CB8AC3E}">
        <p14:creationId xmlns:p14="http://schemas.microsoft.com/office/powerpoint/2010/main" val="3119779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regulator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6C259-6A39-4819-8017-30AD3B5B67E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Universities UK </a:t>
            </a:r>
            <a:r>
              <a:rPr lang="en-US" dirty="0">
                <a:solidFill>
                  <a:schemeClr val="accent6"/>
                </a:solidFill>
              </a:rPr>
              <a:t>| The voice of universities</a:t>
            </a:r>
          </a:p>
        </p:txBody>
      </p:sp>
      <p:pic>
        <p:nvPicPr>
          <p:cNvPr id="1026" name="Picture 2" descr="http://styles.ofcom.org.uk/images/ofco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63700"/>
            <a:ext cx="2905125" cy="72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http://www.ofwat.gov.uk/wp-content/themes/ofwat/assets/ofwat_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6" descr="http://www.ofwat.gov.uk/wp-content/themes/ofwat/assets/ofwat_logo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AutoShape 8" descr="http://www.ofwat.gov.uk/wp-content/themes/ofwat/assets/ofwat_logo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36" name="Picture 12" descr="https://www.employ-ability.org.uk/apps/userfiles/images/FCA%20Logo%20with%20Exclusion%20Zone%20R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4" y="4242007"/>
            <a:ext cx="2600325" cy="164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pbs.twimg.com/profile_images/486540698426957824/PBxeYcXw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598" y="1419977"/>
            <a:ext cx="2472207" cy="246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systemsatwork.co.uk/wp-content/uploads/ofwat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373" y="4131701"/>
            <a:ext cx="2486025" cy="186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cqc.org.uk/sites/all/themes/cqc/images/cqc_print_logo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465" y="2600855"/>
            <a:ext cx="2773817" cy="92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ofge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805143"/>
            <a:ext cx="2407371" cy="92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52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0F187-83A6-4C0C-9A07-DDB8460E3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Regulatory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C95A1-ADDF-4708-A406-7A870B95D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GB" dirty="0"/>
              <a:t>Baseline conditions to protect student and public interest</a:t>
            </a:r>
          </a:p>
          <a:p>
            <a:r>
              <a:rPr lang="en-GB" dirty="0"/>
              <a:t>Targeted interventions to advance specified student and public interests</a:t>
            </a:r>
          </a:p>
          <a:p>
            <a:r>
              <a:rPr lang="en-GB" dirty="0"/>
              <a:t>Freedom for institutions to determine their own path</a:t>
            </a:r>
          </a:p>
          <a:p>
            <a:r>
              <a:rPr lang="en-GB" dirty="0"/>
              <a:t>Leadership on best practice, sustainability and the future role and shape of the sector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261F8-C1B6-4291-8EA5-38623D102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6C259-6A39-4819-8017-30AD3B5B67E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47516-533A-4F89-9D36-948704B5A99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Universities UK </a:t>
            </a:r>
            <a:r>
              <a:rPr lang="en-US">
                <a:solidFill>
                  <a:schemeClr val="accent6"/>
                </a:solidFill>
              </a:rPr>
              <a:t>| The voice of universities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58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86272-1F26-4E47-83C8-B70B48BC3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regulatory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D642D-F704-4381-BB70-163CD99C3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GB" dirty="0"/>
              <a:t>All students from all backgrounds, and with the ability and desire to undertake higher education: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Are supported to access, succeed in, and progress from higher education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Receive a high quality academic experience, and their interests are protected while they study or in the event of provider, campus or course closure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Are able to progress into employment or further study, and their qualifications hold their value over time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Receive value for money.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B3DDE-0B0E-4642-B4E9-96CD526F9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6C259-6A39-4819-8017-30AD3B5B67E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82337-E0B7-4AEC-AB46-0FB88BE4949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Universities UK </a:t>
            </a:r>
            <a:r>
              <a:rPr lang="en-US">
                <a:solidFill>
                  <a:schemeClr val="accent6"/>
                </a:solidFill>
              </a:rPr>
              <a:t>| The voice of universities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628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0BD21-EEE8-43D0-AF64-6EE971E2C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Conditions of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CB3AA-A15F-48B3-8BFD-3988550F5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457200" indent="-457200">
              <a:buFont typeface="+mj-lt"/>
              <a:buAutoNum type="alphaLcPeriod"/>
            </a:pPr>
            <a:r>
              <a:rPr lang="en-GB" dirty="0"/>
              <a:t>Access and participation for students from all backgrounds (2)</a:t>
            </a:r>
          </a:p>
          <a:p>
            <a:pPr marL="457200" indent="-457200">
              <a:buFont typeface="+mj-lt"/>
              <a:buAutoNum type="alphaLcPeriod"/>
            </a:pPr>
            <a:r>
              <a:rPr lang="en-GB" dirty="0"/>
              <a:t>Quality reliable standards and positive outcomes for students (6)</a:t>
            </a:r>
          </a:p>
          <a:p>
            <a:pPr marL="457200" indent="-457200">
              <a:buFont typeface="+mj-lt"/>
              <a:buAutoNum type="alphaLcPeriod"/>
            </a:pPr>
            <a:r>
              <a:rPr lang="en-GB" dirty="0"/>
              <a:t>Protecting the interests of all students (3)</a:t>
            </a:r>
          </a:p>
          <a:p>
            <a:pPr marL="457200" indent="-457200">
              <a:buFont typeface="+mj-lt"/>
              <a:buAutoNum type="alphaLcPeriod"/>
            </a:pPr>
            <a:r>
              <a:rPr lang="en-GB" dirty="0"/>
              <a:t>Financial sustainability </a:t>
            </a:r>
          </a:p>
          <a:p>
            <a:pPr marL="457200" indent="-457200">
              <a:buFont typeface="+mj-lt"/>
              <a:buAutoNum type="alphaLcPeriod"/>
            </a:pPr>
            <a:r>
              <a:rPr lang="en-GB" dirty="0"/>
              <a:t>Good governance (5)</a:t>
            </a:r>
          </a:p>
          <a:p>
            <a:pPr marL="457200" indent="-457200">
              <a:buFont typeface="+mj-lt"/>
              <a:buAutoNum type="alphaLcPeriod"/>
            </a:pPr>
            <a:r>
              <a:rPr lang="en-GB" dirty="0"/>
              <a:t>Information for students (4)</a:t>
            </a:r>
          </a:p>
          <a:p>
            <a:pPr marL="457200" indent="-457200">
              <a:buFont typeface="+mj-lt"/>
              <a:buAutoNum type="alphaLcPeriod"/>
            </a:pPr>
            <a:r>
              <a:rPr lang="en-GB" dirty="0"/>
              <a:t>Accountability for fees and funding (3)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1E9EC-AB9C-49DE-8E82-5EA7EA6D1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6C259-6A39-4819-8017-30AD3B5B67E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FBC40-6520-4F90-865C-80A0FBCE6EE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Universities UK </a:t>
            </a:r>
            <a:r>
              <a:rPr lang="en-US">
                <a:solidFill>
                  <a:schemeClr val="accent6"/>
                </a:solidFill>
              </a:rPr>
              <a:t>| The voice of universities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283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EB3EC-AFA9-4D11-84B2-DE4C49A0B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Student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7277A-A6C8-498B-9DDF-6DC001FC5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GB" dirty="0"/>
              <a:t>Broader definition of protecting student interests</a:t>
            </a:r>
          </a:p>
          <a:p>
            <a:r>
              <a:rPr lang="en-GB" dirty="0"/>
              <a:t>Student engagement included in public interest governance conditions</a:t>
            </a:r>
          </a:p>
          <a:p>
            <a:r>
              <a:rPr lang="en-GB" dirty="0"/>
              <a:t>Individual and collective student engagement in </a:t>
            </a:r>
            <a:r>
              <a:rPr lang="en-GB" u="sng" dirty="0"/>
              <a:t>new quality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1B202-E4BB-4CEA-845F-3735A5369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6C259-6A39-4819-8017-30AD3B5B67E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FC632-0851-45AD-AC53-8121631EB5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Universities UK </a:t>
            </a:r>
            <a:r>
              <a:rPr lang="en-US">
                <a:solidFill>
                  <a:schemeClr val="accent6"/>
                </a:solidFill>
              </a:rPr>
              <a:t>| The voice of universities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465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BB9B7EE7-C344-4B0F-B1E8-D6D8F49EB3BD}"/>
              </a:ext>
            </a:extLst>
          </p:cNvPr>
          <p:cNvSpPr/>
          <p:nvPr/>
        </p:nvSpPr>
        <p:spPr>
          <a:xfrm>
            <a:off x="5807242" y="2869156"/>
            <a:ext cx="2574758" cy="187692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838640-798B-42D3-9D4F-4BC233F49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75E88-93F1-4287-86C7-CA6E9C17D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62925" cy="4525963"/>
          </a:xfrm>
        </p:spPr>
        <p:txBody>
          <a:bodyPr/>
          <a:lstStyle/>
          <a:p>
            <a:pPr marL="457200" indent="-457200">
              <a:buFont typeface="+mj-lt"/>
              <a:buAutoNum type="alphaLcPeriod"/>
            </a:pPr>
            <a:r>
              <a:rPr lang="en-GB" dirty="0"/>
              <a:t>Access and participation for students from all backgrounds (2)</a:t>
            </a:r>
          </a:p>
          <a:p>
            <a:pPr marL="457200" indent="-457200">
              <a:buFont typeface="+mj-lt"/>
              <a:buAutoNum type="alphaLcPeriod"/>
            </a:pPr>
            <a:r>
              <a:rPr lang="en-GB" dirty="0"/>
              <a:t>Quality reliable standards and positive outcomes for students (6)</a:t>
            </a:r>
          </a:p>
          <a:p>
            <a:pPr marL="457200" indent="-457200">
              <a:buFont typeface="+mj-lt"/>
              <a:buAutoNum type="alphaLcPeriod"/>
            </a:pPr>
            <a:r>
              <a:rPr lang="en-GB" dirty="0"/>
              <a:t>Protecting the interests of all students (3)</a:t>
            </a:r>
          </a:p>
          <a:p>
            <a:pPr marL="457200" indent="-457200">
              <a:buFont typeface="+mj-lt"/>
              <a:buAutoNum type="alphaLcPeriod"/>
            </a:pPr>
            <a:r>
              <a:rPr lang="en-GB" dirty="0"/>
              <a:t>Financial sustainability </a:t>
            </a:r>
          </a:p>
          <a:p>
            <a:pPr marL="457200" indent="-457200">
              <a:buFont typeface="+mj-lt"/>
              <a:buAutoNum type="alphaLcPeriod"/>
            </a:pPr>
            <a:r>
              <a:rPr lang="en-GB" dirty="0"/>
              <a:t>Good governance (5)</a:t>
            </a:r>
          </a:p>
          <a:p>
            <a:pPr marL="457200" indent="-457200">
              <a:buFont typeface="+mj-lt"/>
              <a:buAutoNum type="alphaLcPeriod"/>
            </a:pPr>
            <a:r>
              <a:rPr lang="en-GB" dirty="0"/>
              <a:t>Information for students (4)</a:t>
            </a:r>
          </a:p>
          <a:p>
            <a:pPr marL="457200" indent="-457200">
              <a:buFont typeface="+mj-lt"/>
              <a:buAutoNum type="alphaLcPeriod"/>
            </a:pPr>
            <a:r>
              <a:rPr lang="en-GB" dirty="0"/>
              <a:t>Accountability for fees and funding (3)</a:t>
            </a:r>
          </a:p>
          <a:p>
            <a:endParaRPr lang="en-GB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ADDE6-B5CF-4EAE-891D-A79EFA9C3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6C259-6A39-4819-8017-30AD3B5B67E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B08D2-BB0A-46E3-AD02-864195EEB0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Universities UK </a:t>
            </a:r>
            <a:r>
              <a:rPr lang="en-US" dirty="0">
                <a:solidFill>
                  <a:schemeClr val="accent6"/>
                </a:solidFill>
              </a:rPr>
              <a:t>| The voice of universities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FEB3CECA-6723-455F-9568-5564E8444B74}"/>
              </a:ext>
            </a:extLst>
          </p:cNvPr>
          <p:cNvSpPr/>
          <p:nvPr/>
        </p:nvSpPr>
        <p:spPr>
          <a:xfrm>
            <a:off x="4792578" y="1957388"/>
            <a:ext cx="842211" cy="370046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519B88-807A-4AA5-9D59-73F1997C7175}"/>
              </a:ext>
            </a:extLst>
          </p:cNvPr>
          <p:cNvSpPr txBox="1"/>
          <p:nvPr/>
        </p:nvSpPr>
        <p:spPr>
          <a:xfrm>
            <a:off x="6096000" y="3207454"/>
            <a:ext cx="1997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Stance and credibility of judgement</a:t>
            </a:r>
          </a:p>
        </p:txBody>
      </p:sp>
    </p:spTree>
    <p:extLst>
      <p:ext uri="{BB962C8B-B14F-4D97-AF65-F5344CB8AC3E}">
        <p14:creationId xmlns:p14="http://schemas.microsoft.com/office/powerpoint/2010/main" val="2358334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based 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6C259-6A39-4819-8017-30AD3B5B67E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Universities UK </a:t>
            </a:r>
            <a:r>
              <a:rPr lang="en-US">
                <a:solidFill>
                  <a:schemeClr val="accent6"/>
                </a:solidFill>
              </a:rPr>
              <a:t>| The voice of universities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469712" y="5276895"/>
            <a:ext cx="5302766" cy="0"/>
          </a:xfrm>
          <a:prstGeom prst="line">
            <a:avLst/>
          </a:prstGeom>
          <a:ln>
            <a:prstDash val="lg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482805" y="3988951"/>
            <a:ext cx="5284954" cy="30917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469710" y="4111526"/>
            <a:ext cx="5237303" cy="1060617"/>
          </a:xfrm>
          <a:prstGeom prst="rect">
            <a:avLst/>
          </a:prstGeom>
          <a:pattFill prst="ltDnDiag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E1E1E"/>
                </a:solidFill>
              </a:rPr>
              <a:t>Specific conditions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530459" y="2802123"/>
            <a:ext cx="5176554" cy="836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478084" y="2875958"/>
            <a:ext cx="5215835" cy="1034429"/>
          </a:xfrm>
          <a:prstGeom prst="rect">
            <a:avLst/>
          </a:prstGeom>
          <a:pattFill prst="pct2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E1E1E"/>
                </a:solidFill>
              </a:rPr>
              <a:t>Enhanced monitoring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460273" y="1692767"/>
            <a:ext cx="5194368" cy="1034429"/>
          </a:xfrm>
          <a:prstGeom prst="rect">
            <a:avLst/>
          </a:prstGeom>
          <a:pattFill prst="pct5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E1E1E"/>
                </a:solidFill>
              </a:rPr>
              <a:t>Lead indicators </a:t>
            </a:r>
          </a:p>
        </p:txBody>
      </p:sp>
      <p:sp>
        <p:nvSpPr>
          <p:cNvPr id="21" name="Right Brace 20"/>
          <p:cNvSpPr/>
          <p:nvPr/>
        </p:nvSpPr>
        <p:spPr>
          <a:xfrm>
            <a:off x="1453350" y="1865763"/>
            <a:ext cx="576103" cy="336516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17840" y="2671183"/>
            <a:ext cx="159064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 conditions </a:t>
            </a:r>
            <a:r>
              <a:rPr lang="mr-IN" dirty="0"/>
              <a:t>–</a:t>
            </a:r>
            <a:r>
              <a:rPr lang="en-US" dirty="0"/>
              <a:t> assessment of institutional governance and risks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47265" y="3206286"/>
            <a:ext cx="1483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Ongoing conditions 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90817" y="5473306"/>
            <a:ext cx="1086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Failure!</a:t>
            </a:r>
          </a:p>
        </p:txBody>
      </p:sp>
    </p:spTree>
    <p:extLst>
      <p:ext uri="{BB962C8B-B14F-4D97-AF65-F5344CB8AC3E}">
        <p14:creationId xmlns:p14="http://schemas.microsoft.com/office/powerpoint/2010/main" val="3570402789"/>
      </p:ext>
    </p:extLst>
  </p:cSld>
  <p:clrMapOvr>
    <a:masterClrMapping/>
  </p:clrMapOvr>
</p:sld>
</file>

<file path=ppt/theme/theme1.xml><?xml version="1.0" encoding="utf-8"?>
<a:theme xmlns:a="http://schemas.openxmlformats.org/drawingml/2006/main" name="UUK powerpoint">
  <a:themeElements>
    <a:clrScheme name="Custom 8">
      <a:dk1>
        <a:srgbClr val="002776"/>
      </a:dk1>
      <a:lt1>
        <a:srgbClr val="FFFFFF"/>
      </a:lt1>
      <a:dk2>
        <a:srgbClr val="002776"/>
      </a:dk2>
      <a:lt2>
        <a:srgbClr val="EEECE1"/>
      </a:lt2>
      <a:accent1>
        <a:srgbClr val="002776"/>
      </a:accent1>
      <a:accent2>
        <a:srgbClr val="3DB7E4"/>
      </a:accent2>
      <a:accent3>
        <a:srgbClr val="818A8F"/>
      </a:accent3>
      <a:accent4>
        <a:srgbClr val="1E1E1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15D6A1D77F6749AF922C0414B109D4" ma:contentTypeVersion="2" ma:contentTypeDescription="Create a new document." ma:contentTypeScope="" ma:versionID="beba2aceef124f28b236a7d54b7d9234">
  <xsd:schema xmlns:xsd="http://www.w3.org/2001/XMLSchema" xmlns:xs="http://www.w3.org/2001/XMLSchema" xmlns:p="http://schemas.microsoft.com/office/2006/metadata/properties" xmlns:ns2="82f3dbc9-955d-429a-ae2a-2384fc162d0a" targetNamespace="http://schemas.microsoft.com/office/2006/metadata/properties" ma:root="true" ma:fieldsID="85c1ccb8cfbb57b23396eefe8d31bc7f" ns2:_="">
    <xsd:import namespace="82f3dbc9-955d-429a-ae2a-2384fc162d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f3dbc9-955d-429a-ae2a-2384fc162d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8797BE-EBFE-4450-A6B4-2930EDBE52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f3dbc9-955d-429a-ae2a-2384fc162d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2D0FE9-143C-4F23-9AA8-8CC921D397DC}">
  <ds:schemaRefs>
    <ds:schemaRef ds:uri="http://purl.org/dc/terms/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82f3dbc9-955d-429a-ae2a-2384fc162d0a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29726F89-DAF0-4C1D-863B-E700BC6CC1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UUK template slide</Template>
  <TotalTime>3724</TotalTime>
  <Words>1186</Words>
  <Application>Microsoft Office PowerPoint</Application>
  <PresentationFormat>On-screen Show (4:3)</PresentationFormat>
  <Paragraphs>199</Paragraphs>
  <Slides>17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ＭＳ Ｐゴシック</vt:lpstr>
      <vt:lpstr>Arial</vt:lpstr>
      <vt:lpstr>Calibri</vt:lpstr>
      <vt:lpstr>Lucida Grande</vt:lpstr>
      <vt:lpstr>Mangal</vt:lpstr>
      <vt:lpstr>UUK powerpoint</vt:lpstr>
      <vt:lpstr>The Office for Students</vt:lpstr>
      <vt:lpstr>The HERA</vt:lpstr>
      <vt:lpstr>A regulator</vt:lpstr>
      <vt:lpstr>Regulatory strategy</vt:lpstr>
      <vt:lpstr>The regulatory framework</vt:lpstr>
      <vt:lpstr>Conditions of registration</vt:lpstr>
      <vt:lpstr>Student engagement</vt:lpstr>
      <vt:lpstr>Compliance</vt:lpstr>
      <vt:lpstr>Risk based regulation</vt:lpstr>
      <vt:lpstr>Organisational challenges</vt:lpstr>
      <vt:lpstr>Getting registered</vt:lpstr>
      <vt:lpstr>The TEF</vt:lpstr>
      <vt:lpstr>Confidence?</vt:lpstr>
      <vt:lpstr>Grade inflation</vt:lpstr>
      <vt:lpstr>Medium and longer term</vt:lpstr>
      <vt:lpstr>Things to think about</vt:lpstr>
      <vt:lpstr>william.hammonds@universitiesuk.ac.uk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</dc:title>
  <dc:creator>William Hammonds</dc:creator>
  <cp:lastModifiedBy>William Hammonds</cp:lastModifiedBy>
  <cp:revision>200</cp:revision>
  <cp:lastPrinted>2018-03-02T10:46:36Z</cp:lastPrinted>
  <dcterms:created xsi:type="dcterms:W3CDTF">2016-08-05T14:46:53Z</dcterms:created>
  <dcterms:modified xsi:type="dcterms:W3CDTF">2018-03-12T10:16:00Z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0x0101002A15D6A1D77F6749AF922C0414B109D4</vt:lpwstr>
  </property>
</Properties>
</file>