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9" r:id="rId5"/>
    <p:sldId id="295" r:id="rId6"/>
    <p:sldId id="298" r:id="rId7"/>
    <p:sldId id="299" r:id="rId8"/>
    <p:sldId id="300" r:id="rId9"/>
    <p:sldId id="301" r:id="rId10"/>
    <p:sldId id="302" r:id="rId11"/>
    <p:sldId id="303" r:id="rId12"/>
    <p:sldId id="313" r:id="rId13"/>
    <p:sldId id="314" r:id="rId14"/>
    <p:sldId id="304" r:id="rId15"/>
    <p:sldId id="305" r:id="rId16"/>
    <p:sldId id="297" r:id="rId17"/>
    <p:sldId id="294" r:id="rId18"/>
    <p:sldId id="308" r:id="rId19"/>
    <p:sldId id="311" r:id="rId20"/>
    <p:sldId id="307" r:id="rId21"/>
    <p:sldId id="309" r:id="rId22"/>
    <p:sldId id="312" r:id="rId23"/>
    <p:sldId id="296" r:id="rId24"/>
    <p:sldId id="291" r:id="rId25"/>
    <p:sldId id="292" r:id="rId26"/>
    <p:sldId id="293" r:id="rId27"/>
    <p:sldId id="278" r:id="rId28"/>
  </p:sldIdLst>
  <p:sldSz cx="9144000" cy="6858000" type="screen4x3"/>
  <p:notesSz cx="6669088" cy="987266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E1E1E"/>
    <a:srgbClr val="0000CC"/>
    <a:srgbClr val="D52B1E"/>
    <a:srgbClr val="818A8F"/>
    <a:srgbClr val="772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83481" autoAdjust="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CB07A-86AE-48FD-B3CF-1E34EA0D6FE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1FFBCF-ADC4-44E0-A0E7-F2B965523D14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Online + local within 10 miles of 87 million Americans</a:t>
          </a:r>
        </a:p>
      </dgm:t>
    </dgm:pt>
    <dgm:pt modelId="{B3CFC748-E304-4A2A-AD30-1A60A54E4C96}" type="parTrans" cxnId="{8FB4B37F-9F1E-4C37-8703-2621C51E6086}">
      <dgm:prSet/>
      <dgm:spPr/>
      <dgm:t>
        <a:bodyPr/>
        <a:lstStyle/>
        <a:p>
          <a:endParaRPr lang="en-GB"/>
        </a:p>
      </dgm:t>
    </dgm:pt>
    <dgm:pt modelId="{05852916-EB00-4FE3-8ADF-DA7EC820F1C8}" type="sibTrans" cxnId="{8FB4B37F-9F1E-4C37-8703-2621C51E6086}">
      <dgm:prSet/>
      <dgm:spPr/>
      <dgm:t>
        <a:bodyPr/>
        <a:lstStyle/>
        <a:p>
          <a:endParaRPr lang="en-GB"/>
        </a:p>
      </dgm:t>
    </dgm:pt>
    <dgm:pt modelId="{FA7CC095-5E08-4AFB-865C-11D9898043DB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No tenured professors – recruited by the class </a:t>
          </a:r>
        </a:p>
      </dgm:t>
    </dgm:pt>
    <dgm:pt modelId="{1EF8B020-6E1A-4FA2-B306-3C1A685956AA}" type="parTrans" cxnId="{02F2B495-1D17-4C96-9EDE-4D7AD825EF4B}">
      <dgm:prSet/>
      <dgm:spPr/>
      <dgm:t>
        <a:bodyPr/>
        <a:lstStyle/>
        <a:p>
          <a:endParaRPr lang="en-GB"/>
        </a:p>
      </dgm:t>
    </dgm:pt>
    <dgm:pt modelId="{4825061B-F0FE-4232-8097-27B4BA98F7AA}" type="sibTrans" cxnId="{02F2B495-1D17-4C96-9EDE-4D7AD825EF4B}">
      <dgm:prSet/>
      <dgm:spPr/>
      <dgm:t>
        <a:bodyPr/>
        <a:lstStyle/>
        <a:p>
          <a:endParaRPr lang="en-GB"/>
        </a:p>
      </dgm:t>
    </dgm:pt>
    <dgm:pt modelId="{634CC843-49C4-4AC0-9061-A18F570A9545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Marketing – 20% of Apollo group’s $1.3 billion net revenue</a:t>
          </a:r>
        </a:p>
      </dgm:t>
    </dgm:pt>
    <dgm:pt modelId="{D3559342-A8E6-43C5-A514-1379D400345A}" type="parTrans" cxnId="{A437755E-23E1-4474-A00A-35D49DB6E547}">
      <dgm:prSet/>
      <dgm:spPr/>
      <dgm:t>
        <a:bodyPr/>
        <a:lstStyle/>
        <a:p>
          <a:endParaRPr lang="en-GB"/>
        </a:p>
      </dgm:t>
    </dgm:pt>
    <dgm:pt modelId="{DDE3A5B5-9DEE-4088-8A94-677A4F2715A5}" type="sibTrans" cxnId="{A437755E-23E1-4474-A00A-35D49DB6E547}">
      <dgm:prSet/>
      <dgm:spPr/>
      <dgm:t>
        <a:bodyPr/>
        <a:lstStyle/>
        <a:p>
          <a:endParaRPr lang="en-GB"/>
        </a:p>
      </dgm:t>
    </dgm:pt>
    <dgm:pt modelId="{043552F8-282C-4963-BD6D-B72B5B7AEA0B}">
      <dgm:prSet/>
      <dgm:spPr>
        <a:noFill/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Aggressive recruitment of federal aid students – nearly 90% of revenue</a:t>
          </a:r>
        </a:p>
      </dgm:t>
    </dgm:pt>
    <dgm:pt modelId="{6F2A676B-C4A8-4364-8FEF-454B8C6BC866}" type="parTrans" cxnId="{05AB502D-6D6C-45D4-B10F-1176106A2822}">
      <dgm:prSet/>
      <dgm:spPr/>
      <dgm:t>
        <a:bodyPr/>
        <a:lstStyle/>
        <a:p>
          <a:endParaRPr lang="en-GB"/>
        </a:p>
      </dgm:t>
    </dgm:pt>
    <dgm:pt modelId="{156D4A3B-7E95-4941-808D-58E8C4E85927}" type="sibTrans" cxnId="{05AB502D-6D6C-45D4-B10F-1176106A2822}">
      <dgm:prSet/>
      <dgm:spPr/>
      <dgm:t>
        <a:bodyPr/>
        <a:lstStyle/>
        <a:p>
          <a:endParaRPr lang="en-GB"/>
        </a:p>
      </dgm:t>
    </dgm:pt>
    <dgm:pt modelId="{A9B4893E-3C58-4D6D-9911-A85CEB3338D4}">
      <dgm:prSet/>
      <dgm:spPr/>
      <dgm:t>
        <a:bodyPr/>
        <a:lstStyle/>
        <a:p>
          <a:pPr rtl="0"/>
          <a:r>
            <a:rPr lang="en-GB" dirty="0"/>
            <a:t>Equals 455,600 enrolled students in 2010 (25,000 in 1995)</a:t>
          </a:r>
        </a:p>
      </dgm:t>
    </dgm:pt>
    <dgm:pt modelId="{43E11707-C106-4370-B0B3-C6B2BB1FE1FF}" type="parTrans" cxnId="{26952139-AB7B-49F2-9962-F21A86064227}">
      <dgm:prSet/>
      <dgm:spPr/>
      <dgm:t>
        <a:bodyPr/>
        <a:lstStyle/>
        <a:p>
          <a:endParaRPr lang="en-GB"/>
        </a:p>
      </dgm:t>
    </dgm:pt>
    <dgm:pt modelId="{E0A26340-2073-4AA2-9E86-97EE1DD48640}" type="sibTrans" cxnId="{26952139-AB7B-49F2-9962-F21A86064227}">
      <dgm:prSet/>
      <dgm:spPr/>
      <dgm:t>
        <a:bodyPr/>
        <a:lstStyle/>
        <a:p>
          <a:endParaRPr lang="en-GB"/>
        </a:p>
      </dgm:t>
    </dgm:pt>
    <dgm:pt modelId="{A70C8ACD-82D3-4D7C-BD59-7F074FB8377F}" type="pres">
      <dgm:prSet presAssocID="{E0FCB07A-86AE-48FD-B3CF-1E34EA0D6FE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51FD93-75CC-424E-AF82-6E1B80F52A2B}" type="pres">
      <dgm:prSet presAssocID="{E0FCB07A-86AE-48FD-B3CF-1E34EA0D6FE7}" presName="matrix" presStyleCnt="0"/>
      <dgm:spPr/>
    </dgm:pt>
    <dgm:pt modelId="{0DB334A5-B743-41E3-BF94-AD4A37359151}" type="pres">
      <dgm:prSet presAssocID="{E0FCB07A-86AE-48FD-B3CF-1E34EA0D6FE7}" presName="tile1" presStyleLbl="node1" presStyleIdx="0" presStyleCnt="4"/>
      <dgm:spPr/>
    </dgm:pt>
    <dgm:pt modelId="{F1CB6DB7-730A-4B12-AE85-3CA74D4CF4FE}" type="pres">
      <dgm:prSet presAssocID="{E0FCB07A-86AE-48FD-B3CF-1E34EA0D6FE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99F6673-B3EB-42C4-B491-89515BB40B85}" type="pres">
      <dgm:prSet presAssocID="{E0FCB07A-86AE-48FD-B3CF-1E34EA0D6FE7}" presName="tile2" presStyleLbl="node1" presStyleIdx="1" presStyleCnt="4"/>
      <dgm:spPr/>
    </dgm:pt>
    <dgm:pt modelId="{86DF52F9-95F4-4B78-B03C-5A56D03A0A89}" type="pres">
      <dgm:prSet presAssocID="{E0FCB07A-86AE-48FD-B3CF-1E34EA0D6FE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5CE144-EFE3-402F-9AC5-62EFF2B35AEF}" type="pres">
      <dgm:prSet presAssocID="{E0FCB07A-86AE-48FD-B3CF-1E34EA0D6FE7}" presName="tile3" presStyleLbl="node1" presStyleIdx="2" presStyleCnt="4"/>
      <dgm:spPr/>
    </dgm:pt>
    <dgm:pt modelId="{91AF1E16-BE68-46FA-86FC-E44A4D876471}" type="pres">
      <dgm:prSet presAssocID="{E0FCB07A-86AE-48FD-B3CF-1E34EA0D6FE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8B44EF-DCF4-46CA-BB95-EE9280CA8C4F}" type="pres">
      <dgm:prSet presAssocID="{E0FCB07A-86AE-48FD-B3CF-1E34EA0D6FE7}" presName="tile4" presStyleLbl="node1" presStyleIdx="3" presStyleCnt="4"/>
      <dgm:spPr/>
    </dgm:pt>
    <dgm:pt modelId="{8E020BD0-9A8F-4715-8599-BC47F425561B}" type="pres">
      <dgm:prSet presAssocID="{E0FCB07A-86AE-48FD-B3CF-1E34EA0D6FE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400E515-557D-412B-A0C4-F4A5E5878220}" type="pres">
      <dgm:prSet presAssocID="{E0FCB07A-86AE-48FD-B3CF-1E34EA0D6FE7}" presName="centerTile" presStyleLbl="fgShp" presStyleIdx="0" presStyleCnt="1" custScaleX="115647" custScaleY="125236">
        <dgm:presLayoutVars>
          <dgm:chMax val="0"/>
          <dgm:chPref val="0"/>
        </dgm:presLayoutVars>
      </dgm:prSet>
      <dgm:spPr/>
    </dgm:pt>
  </dgm:ptLst>
  <dgm:cxnLst>
    <dgm:cxn modelId="{3F36882F-7E60-414E-97F8-38B936F87710}" type="presOf" srcId="{E0FCB07A-86AE-48FD-B3CF-1E34EA0D6FE7}" destId="{A70C8ACD-82D3-4D7C-BD59-7F074FB8377F}" srcOrd="0" destOrd="0" presId="urn:microsoft.com/office/officeart/2005/8/layout/matrix1"/>
    <dgm:cxn modelId="{9EFA2806-AA75-914F-B7F0-34C5779772DB}" type="presOf" srcId="{043552F8-282C-4963-BD6D-B72B5B7AEA0B}" destId="{8E020BD0-9A8F-4715-8599-BC47F425561B}" srcOrd="1" destOrd="0" presId="urn:microsoft.com/office/officeart/2005/8/layout/matrix1"/>
    <dgm:cxn modelId="{B5067E5D-CD89-9E41-9DE3-56C93FC1611A}" type="presOf" srcId="{111FFBCF-ADC4-44E0-A0E7-F2B965523D14}" destId="{0DB334A5-B743-41E3-BF94-AD4A37359151}" srcOrd="0" destOrd="0" presId="urn:microsoft.com/office/officeart/2005/8/layout/matrix1"/>
    <dgm:cxn modelId="{02F2B495-1D17-4C96-9EDE-4D7AD825EF4B}" srcId="{A9B4893E-3C58-4D6D-9911-A85CEB3338D4}" destId="{FA7CC095-5E08-4AFB-865C-11D9898043DB}" srcOrd="1" destOrd="0" parTransId="{1EF8B020-6E1A-4FA2-B306-3C1A685956AA}" sibTransId="{4825061B-F0FE-4232-8097-27B4BA98F7AA}"/>
    <dgm:cxn modelId="{3528DB6F-0459-BB4A-9BB7-68C0ADE339FC}" type="presOf" srcId="{634CC843-49C4-4AC0-9061-A18F570A9545}" destId="{91AF1E16-BE68-46FA-86FC-E44A4D876471}" srcOrd="1" destOrd="0" presId="urn:microsoft.com/office/officeart/2005/8/layout/matrix1"/>
    <dgm:cxn modelId="{D9EACAB8-7ADA-5048-99A2-779958750FAB}" type="presOf" srcId="{111FFBCF-ADC4-44E0-A0E7-F2B965523D14}" destId="{F1CB6DB7-730A-4B12-AE85-3CA74D4CF4FE}" srcOrd="1" destOrd="0" presId="urn:microsoft.com/office/officeart/2005/8/layout/matrix1"/>
    <dgm:cxn modelId="{05AB502D-6D6C-45D4-B10F-1176106A2822}" srcId="{A9B4893E-3C58-4D6D-9911-A85CEB3338D4}" destId="{043552F8-282C-4963-BD6D-B72B5B7AEA0B}" srcOrd="3" destOrd="0" parTransId="{6F2A676B-C4A8-4364-8FEF-454B8C6BC866}" sibTransId="{156D4A3B-7E95-4941-808D-58E8C4E85927}"/>
    <dgm:cxn modelId="{A437755E-23E1-4474-A00A-35D49DB6E547}" srcId="{A9B4893E-3C58-4D6D-9911-A85CEB3338D4}" destId="{634CC843-49C4-4AC0-9061-A18F570A9545}" srcOrd="2" destOrd="0" parTransId="{D3559342-A8E6-43C5-A514-1379D400345A}" sibTransId="{DDE3A5B5-9DEE-4088-8A94-677A4F2715A5}"/>
    <dgm:cxn modelId="{D3D73860-99AD-0C4C-AC44-910DC0051B73}" type="presOf" srcId="{043552F8-282C-4963-BD6D-B72B5B7AEA0B}" destId="{BF8B44EF-DCF4-46CA-BB95-EE9280CA8C4F}" srcOrd="0" destOrd="0" presId="urn:microsoft.com/office/officeart/2005/8/layout/matrix1"/>
    <dgm:cxn modelId="{5E96BDA7-3C7C-E34E-A35B-346A63FB884B}" type="presOf" srcId="{FA7CC095-5E08-4AFB-865C-11D9898043DB}" destId="{86DF52F9-95F4-4B78-B03C-5A56D03A0A89}" srcOrd="1" destOrd="0" presId="urn:microsoft.com/office/officeart/2005/8/layout/matrix1"/>
    <dgm:cxn modelId="{26952139-AB7B-49F2-9962-F21A86064227}" srcId="{E0FCB07A-86AE-48FD-B3CF-1E34EA0D6FE7}" destId="{A9B4893E-3C58-4D6D-9911-A85CEB3338D4}" srcOrd="0" destOrd="0" parTransId="{43E11707-C106-4370-B0B3-C6B2BB1FE1FF}" sibTransId="{E0A26340-2073-4AA2-9E86-97EE1DD48640}"/>
    <dgm:cxn modelId="{F58D14D7-94AA-5342-9E4C-DACAF95FE0F0}" type="presOf" srcId="{A9B4893E-3C58-4D6D-9911-A85CEB3338D4}" destId="{5400E515-557D-412B-A0C4-F4A5E5878220}" srcOrd="0" destOrd="0" presId="urn:microsoft.com/office/officeart/2005/8/layout/matrix1"/>
    <dgm:cxn modelId="{6BE4F7FA-B3D2-6E40-AFC9-572F0B78D8F7}" type="presOf" srcId="{634CC843-49C4-4AC0-9061-A18F570A9545}" destId="{415CE144-EFE3-402F-9AC5-62EFF2B35AEF}" srcOrd="0" destOrd="0" presId="urn:microsoft.com/office/officeart/2005/8/layout/matrix1"/>
    <dgm:cxn modelId="{8FB4B37F-9F1E-4C37-8703-2621C51E6086}" srcId="{A9B4893E-3C58-4D6D-9911-A85CEB3338D4}" destId="{111FFBCF-ADC4-44E0-A0E7-F2B965523D14}" srcOrd="0" destOrd="0" parTransId="{B3CFC748-E304-4A2A-AD30-1A60A54E4C96}" sibTransId="{05852916-EB00-4FE3-8ADF-DA7EC820F1C8}"/>
    <dgm:cxn modelId="{A3A38F1F-46AA-694D-A311-7800008F318B}" type="presOf" srcId="{FA7CC095-5E08-4AFB-865C-11D9898043DB}" destId="{699F6673-B3EB-42C4-B491-89515BB40B85}" srcOrd="0" destOrd="0" presId="urn:microsoft.com/office/officeart/2005/8/layout/matrix1"/>
    <dgm:cxn modelId="{23333D8F-9764-2843-B02D-B308CB4E2606}" type="presParOf" srcId="{A70C8ACD-82D3-4D7C-BD59-7F074FB8377F}" destId="{A151FD93-75CC-424E-AF82-6E1B80F52A2B}" srcOrd="0" destOrd="0" presId="urn:microsoft.com/office/officeart/2005/8/layout/matrix1"/>
    <dgm:cxn modelId="{EF2ACBB5-E8C6-9A48-83F9-93F1885851E3}" type="presParOf" srcId="{A151FD93-75CC-424E-AF82-6E1B80F52A2B}" destId="{0DB334A5-B743-41E3-BF94-AD4A37359151}" srcOrd="0" destOrd="0" presId="urn:microsoft.com/office/officeart/2005/8/layout/matrix1"/>
    <dgm:cxn modelId="{49104D53-3D31-9245-A717-91EEC640C898}" type="presParOf" srcId="{A151FD93-75CC-424E-AF82-6E1B80F52A2B}" destId="{F1CB6DB7-730A-4B12-AE85-3CA74D4CF4FE}" srcOrd="1" destOrd="0" presId="urn:microsoft.com/office/officeart/2005/8/layout/matrix1"/>
    <dgm:cxn modelId="{F220EB40-3762-B14A-8362-3E7A6FA6DBFE}" type="presParOf" srcId="{A151FD93-75CC-424E-AF82-6E1B80F52A2B}" destId="{699F6673-B3EB-42C4-B491-89515BB40B85}" srcOrd="2" destOrd="0" presId="urn:microsoft.com/office/officeart/2005/8/layout/matrix1"/>
    <dgm:cxn modelId="{C3DE2A7B-085C-E44E-BA06-267C159DFCD6}" type="presParOf" srcId="{A151FD93-75CC-424E-AF82-6E1B80F52A2B}" destId="{86DF52F9-95F4-4B78-B03C-5A56D03A0A89}" srcOrd="3" destOrd="0" presId="urn:microsoft.com/office/officeart/2005/8/layout/matrix1"/>
    <dgm:cxn modelId="{C1C1A0EA-09FF-7D41-B10B-7DEEAE5FD88B}" type="presParOf" srcId="{A151FD93-75CC-424E-AF82-6E1B80F52A2B}" destId="{415CE144-EFE3-402F-9AC5-62EFF2B35AEF}" srcOrd="4" destOrd="0" presId="urn:microsoft.com/office/officeart/2005/8/layout/matrix1"/>
    <dgm:cxn modelId="{D7938D3A-31C2-A042-AAC6-52712C5E6430}" type="presParOf" srcId="{A151FD93-75CC-424E-AF82-6E1B80F52A2B}" destId="{91AF1E16-BE68-46FA-86FC-E44A4D876471}" srcOrd="5" destOrd="0" presId="urn:microsoft.com/office/officeart/2005/8/layout/matrix1"/>
    <dgm:cxn modelId="{F2E0137E-3985-7C4A-806A-1213A7B431B3}" type="presParOf" srcId="{A151FD93-75CC-424E-AF82-6E1B80F52A2B}" destId="{BF8B44EF-DCF4-46CA-BB95-EE9280CA8C4F}" srcOrd="6" destOrd="0" presId="urn:microsoft.com/office/officeart/2005/8/layout/matrix1"/>
    <dgm:cxn modelId="{E674D711-39B5-C444-959D-A3252F38120C}" type="presParOf" srcId="{A151FD93-75CC-424E-AF82-6E1B80F52A2B}" destId="{8E020BD0-9A8F-4715-8599-BC47F425561B}" srcOrd="7" destOrd="0" presId="urn:microsoft.com/office/officeart/2005/8/layout/matrix1"/>
    <dgm:cxn modelId="{0E8CA352-FFB9-4C47-8822-959F21715017}" type="presParOf" srcId="{A70C8ACD-82D3-4D7C-BD59-7F074FB8377F}" destId="{5400E515-557D-412B-A0C4-F4A5E58782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334A5-B743-41E3-BF94-AD4A37359151}">
      <dsp:nvSpPr>
        <dsp:cNvPr id="0" name=""/>
        <dsp:cNvSpPr/>
      </dsp:nvSpPr>
      <dsp:spPr>
        <a:xfrm rot="16200000">
          <a:off x="1064029" y="-1064029"/>
          <a:ext cx="2072481" cy="4200540"/>
        </a:xfrm>
        <a:prstGeom prst="round1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Online + local within 10 miles of 87 million Americans</a:t>
          </a:r>
        </a:p>
      </dsp:txBody>
      <dsp:txXfrm rot="5400000">
        <a:off x="0" y="0"/>
        <a:ext cx="4200540" cy="1554361"/>
      </dsp:txXfrm>
    </dsp:sp>
    <dsp:sp modelId="{699F6673-B3EB-42C4-B491-89515BB40B85}">
      <dsp:nvSpPr>
        <dsp:cNvPr id="0" name=""/>
        <dsp:cNvSpPr/>
      </dsp:nvSpPr>
      <dsp:spPr>
        <a:xfrm>
          <a:off x="4200540" y="0"/>
          <a:ext cx="4200540" cy="2072481"/>
        </a:xfrm>
        <a:prstGeom prst="round1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No tenured professors – recruited by the class </a:t>
          </a:r>
        </a:p>
      </dsp:txBody>
      <dsp:txXfrm>
        <a:off x="4200540" y="0"/>
        <a:ext cx="4200540" cy="1554361"/>
      </dsp:txXfrm>
    </dsp:sp>
    <dsp:sp modelId="{415CE144-EFE3-402F-9AC5-62EFF2B35AEF}">
      <dsp:nvSpPr>
        <dsp:cNvPr id="0" name=""/>
        <dsp:cNvSpPr/>
      </dsp:nvSpPr>
      <dsp:spPr>
        <a:xfrm rot="10800000">
          <a:off x="0" y="2072481"/>
          <a:ext cx="4200540" cy="2072481"/>
        </a:xfrm>
        <a:prstGeom prst="round1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Marketing – 20% of Apollo group’s $1.3 billion net revenue</a:t>
          </a:r>
        </a:p>
      </dsp:txBody>
      <dsp:txXfrm rot="10800000">
        <a:off x="0" y="2590601"/>
        <a:ext cx="4200540" cy="1554361"/>
      </dsp:txXfrm>
    </dsp:sp>
    <dsp:sp modelId="{BF8B44EF-DCF4-46CA-BB95-EE9280CA8C4F}">
      <dsp:nvSpPr>
        <dsp:cNvPr id="0" name=""/>
        <dsp:cNvSpPr/>
      </dsp:nvSpPr>
      <dsp:spPr>
        <a:xfrm rot="5400000">
          <a:off x="5264569" y="1008452"/>
          <a:ext cx="2072481" cy="4200540"/>
        </a:xfrm>
        <a:prstGeom prst="round1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Aggressive recruitment of federal aid students – nearly 90% of revenue</a:t>
          </a:r>
        </a:p>
      </dsp:txBody>
      <dsp:txXfrm rot="-5400000">
        <a:off x="4200540" y="2590601"/>
        <a:ext cx="4200540" cy="1554361"/>
      </dsp:txXfrm>
    </dsp:sp>
    <dsp:sp modelId="{5400E515-557D-412B-A0C4-F4A5E5878220}">
      <dsp:nvSpPr>
        <dsp:cNvPr id="0" name=""/>
        <dsp:cNvSpPr/>
      </dsp:nvSpPr>
      <dsp:spPr>
        <a:xfrm>
          <a:off x="2743200" y="1423608"/>
          <a:ext cx="2914679" cy="129774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Equals 455,600 enrolled students in 2010 (25,000 in 1995)</a:t>
          </a:r>
        </a:p>
      </dsp:txBody>
      <dsp:txXfrm>
        <a:off x="2806551" y="1486959"/>
        <a:ext cx="2787977" cy="117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435DEE-AB9C-4FD2-8CF8-57C26193C82A}" type="datetimeFigureOut">
              <a:rPr lang="en-US"/>
              <a:pPr>
                <a:defRPr/>
              </a:pPr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537D75-067C-4B2D-B8B7-46AAFB56B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16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5C023D-E0B4-46A4-A866-12AEC2F35834}" type="datetimeFigureOut">
              <a:rPr lang="en-US"/>
              <a:pPr>
                <a:defRPr/>
              </a:pPr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8" rIns="91357" bIns="456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90068"/>
            <a:ext cx="5335893" cy="4442225"/>
          </a:xfrm>
          <a:prstGeom prst="rect">
            <a:avLst/>
          </a:prstGeom>
        </p:spPr>
        <p:txBody>
          <a:bodyPr vert="horz" wrap="square" lIns="91357" tIns="45678" rIns="91357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376978"/>
            <a:ext cx="2890665" cy="494107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2E665A-341F-49A0-B7C6-BBB0BF398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160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3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79B1-6E9D-458F-9B3A-74354EAD8B6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0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0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E665A-341F-49A0-B7C6-BBB0BF398A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4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 its peak in 2010, Apollo had 475,000 degree-seeking students and about $4.9 billion in annual revenue. Today,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enrollment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has fallen to under 200,000 students and revenue is down to about $800 million.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/>
              <a:t>Last year, an </a:t>
            </a:r>
            <a:r>
              <a:rPr lang="en-GB" b="0" i="1" dirty="0"/>
              <a:t>Inside Higher Ed</a:t>
            </a:r>
            <a:r>
              <a:rPr lang="en-GB" b="0" i="0" dirty="0"/>
              <a:t> analysis of federal records determined that Phoenix received more than $1.7 billion in federal student loans and grants -- the most of any college. 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i="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·         St Patrick’s International College (parent body: Global University Systems)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·         London School of Business &amp; Finance (parent body: Global University Systems)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University of Law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 Global University Systems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Greenwich School of Management (parent body: Sovereign Capital)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BIMM Sovereign Capital 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A692D-446C-44A9-8A81-8209B2F48BC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i="0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59D51-E494-4A5D-ACF9-A70243C1B3A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4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chemeClr val="tx1"/>
                </a:solidFill>
                <a:ea typeface="ＭＳ Ｐゴシック" pitchFamily="34" charset="-128"/>
              </a:rPr>
              <a:t>EU students and staff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Evidence to suggest current and prospective EU staff reconsidering their decision to come to the UK given uncertainty around immigration status and continued EU funding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Uncertainty around EU students’ tuition fee status following UK exit and EU students’ access to student loan book could undermine the UK as a destination for EU students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Concerns that the perception of the UK as “unwelcome” could impact international student recruitment</a:t>
            </a:r>
          </a:p>
          <a:p>
            <a:pPr>
              <a:buFontTx/>
              <a:buChar char="-"/>
            </a:pPr>
            <a:endParaRPr lang="en-GB" alt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chemeClr val="tx1"/>
                </a:solidFill>
                <a:ea typeface="ＭＳ Ｐゴシック" pitchFamily="34" charset="-128"/>
              </a:rPr>
              <a:t>EU research income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Uncertainty impacting on the UK’s attractiveness as a partner: UK being asked to leave or step down from bids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No guarantee regarding funding secured by UK partners for projects running past the UK exit date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Potential that UK applicants will be discouraged from applying to EU funding sources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Other </a:t>
            </a:r>
          </a:p>
          <a:p>
            <a:r>
              <a:rPr lang="en-GB" altLang="en-US" dirty="0">
                <a:solidFill>
                  <a:schemeClr val="tx1"/>
                </a:solidFill>
                <a:ea typeface="ＭＳ Ｐゴシック" pitchFamily="34" charset="-128"/>
              </a:rPr>
              <a:t>A number of approved ESIF projects have been put on hold</a:t>
            </a:r>
          </a:p>
          <a:p>
            <a:pPr eaLnBrk="1" hangingPunct="1"/>
            <a:endParaRPr lang="en-GB" altLang="en-US" i="0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59D51-E494-4A5D-ACF9-A70243C1B3A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i="0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59D51-E494-4A5D-ACF9-A70243C1B3A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2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r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3263" y="4059238"/>
            <a:ext cx="800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5905" y="3186785"/>
            <a:ext cx="8124599" cy="707886"/>
          </a:xfrm>
        </p:spPr>
        <p:txBody>
          <a:bodyPr anchor="t">
            <a:spAutoFit/>
          </a:bodyPr>
          <a:lstStyle>
            <a:lvl1pPr algn="l">
              <a:defRPr sz="4000" spc="-8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Is it time to review your website?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85905" y="4233149"/>
            <a:ext cx="8124599" cy="1752600"/>
          </a:xfrm>
        </p:spPr>
        <p:txBody>
          <a:bodyPr/>
          <a:lstStyle>
            <a:lvl1pPr marL="0" indent="0" algn="l">
              <a:buNone/>
              <a:defRPr sz="2200" spc="-8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76663"/>
            <a:ext cx="1657349" cy="126899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5057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B03A60-9131-4288-8B15-6CFA0BCE6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538288"/>
            <a:ext cx="8229600" cy="4600575"/>
          </a:xfrm>
        </p:spPr>
        <p:txBody>
          <a:bodyPr rtlCol="0"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CDC734-90A2-408C-B560-721B18FAA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1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C96E26-22BD-432D-9034-D890351EA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128029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19063"/>
            <a:ext cx="7246938" cy="882650"/>
          </a:xfrm>
          <a:prstGeom prst="rect">
            <a:avLst/>
          </a:prstGeom>
          <a:ln>
            <a:noFill/>
          </a:ln>
        </p:spPr>
        <p:txBody>
          <a:bodyPr lIns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3600">
                <a:solidFill>
                  <a:schemeClr val="bg1"/>
                </a:solidFill>
              </a:rPr>
              <a:t>Enter heading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spc="-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 i="0" spc="-8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570111" y="273049"/>
            <a:ext cx="5116689" cy="5853113"/>
          </a:xfrm>
        </p:spPr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40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20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20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20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EDA361-4538-4990-B353-0B9922040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  <p:extLst>
      <p:ext uri="{BB962C8B-B14F-4D97-AF65-F5344CB8AC3E}">
        <p14:creationId xmlns:p14="http://schemas.microsoft.com/office/powerpoint/2010/main" val="165331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1306302"/>
            <a:ext cx="4936885" cy="553998"/>
          </a:xfrm>
        </p:spPr>
        <p:txBody>
          <a:bodyPr anchor="t">
            <a:spAutoFit/>
          </a:bodyPr>
          <a:lstStyle>
            <a:lvl1pPr algn="l">
              <a:defRPr sz="30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05" y="3091823"/>
            <a:ext cx="4936885" cy="1752600"/>
          </a:xfrm>
        </p:spPr>
        <p:txBody>
          <a:bodyPr/>
          <a:lstStyle>
            <a:lvl1pPr marL="0" indent="0" algn="l">
              <a:buNone/>
              <a:defRPr sz="2200" spc="-8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C0CB66-560E-4150-AAD0-7985435658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76663"/>
            <a:ext cx="1657349" cy="12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0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nd chapt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1306302"/>
            <a:ext cx="4936885" cy="553998"/>
          </a:xfrm>
        </p:spPr>
        <p:txBody>
          <a:bodyPr anchor="t">
            <a:spAutoFit/>
          </a:bodyPr>
          <a:lstStyle>
            <a:lvl1pPr algn="l">
              <a:defRPr sz="30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05" y="3091823"/>
            <a:ext cx="4936885" cy="1752600"/>
          </a:xfrm>
        </p:spPr>
        <p:txBody>
          <a:bodyPr/>
          <a:lstStyle>
            <a:lvl1pPr marL="0" indent="0" algn="l">
              <a:buNone/>
              <a:defRPr sz="2200" spc="-8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FB9BCA-2DD3-4A27-AADB-7FFDB05FA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76663"/>
            <a:ext cx="1657349" cy="12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6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rd chapter slide - printer 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1306302"/>
            <a:ext cx="4936885" cy="553998"/>
          </a:xfrm>
        </p:spPr>
        <p:txBody>
          <a:bodyPr anchor="t">
            <a:spAutoFit/>
          </a:bodyPr>
          <a:lstStyle>
            <a:lvl1pPr algn="l">
              <a:defRPr sz="30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rgbClr val="818A8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818A8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7A7FDD-A0A7-4096-B732-4F72672A8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" y="80919"/>
            <a:ext cx="1660627" cy="1273147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85905" y="3091823"/>
            <a:ext cx="4936885" cy="1752600"/>
          </a:xfrm>
        </p:spPr>
        <p:txBody>
          <a:bodyPr/>
          <a:lstStyle>
            <a:lvl1pPr marL="0" indent="0" algn="l">
              <a:buNone/>
              <a:defRPr sz="2200" spc="-8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E6C259-6A39-4819-8017-30AD3B5B6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8667"/>
            <a:ext cx="4040188" cy="4517496"/>
          </a:xfrm>
        </p:spPr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45025" y="1608667"/>
            <a:ext cx="4041775" cy="4517496"/>
          </a:xfrm>
        </p:spPr>
        <p:txBody>
          <a:bodyPr anchor="ctr"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478202-D85D-4BD4-B773-501726ECC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 spc="-8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 spc="-8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342443"/>
            <a:ext cx="4040188" cy="378371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 baseline="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5025" y="2342443"/>
            <a:ext cx="4041775" cy="378371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Lucida Grande"/>
              <a:buChar char="»"/>
              <a:defRPr sz="2000" spc="-80">
                <a:solidFill>
                  <a:schemeClr val="accent4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 spc="-8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 spc="-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336D4E-2A7B-453C-88EA-7B876BCA2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8488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1700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57200" y="14541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300413" y="1470025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157913" y="1470025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199" y="2604151"/>
            <a:ext cx="2517113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7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3300817" y="2604151"/>
            <a:ext cx="2517113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700" spc="-80">
                <a:solidFill>
                  <a:schemeClr val="accent3"/>
                </a:solidFill>
              </a:defRPr>
            </a:lvl1pPr>
            <a:lvl2pPr marL="383850" indent="0">
              <a:buClr>
                <a:schemeClr val="accent2"/>
              </a:buClr>
              <a:buSzPct val="85000"/>
              <a:buFont typeface="Lucida Grande"/>
              <a:buNone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/>
          </p:nvPr>
        </p:nvSpPr>
        <p:spPr>
          <a:xfrm>
            <a:off x="6157363" y="2604151"/>
            <a:ext cx="2517113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7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22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2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ILM Example presentation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44CB56-6114-45B1-A243-C46AF4A868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271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446338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57200" y="14541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00575" y="1535113"/>
            <a:ext cx="0" cy="454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578100" y="14541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2.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759575" y="1585913"/>
            <a:ext cx="0" cy="4540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768849" y="15049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910388" y="1466850"/>
            <a:ext cx="1552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72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67642"/>
            <a:ext cx="7247467" cy="882473"/>
          </a:xfrm>
          <a:ln>
            <a:noFill/>
          </a:ln>
        </p:spPr>
        <p:txBody>
          <a:bodyPr lIns="0"/>
          <a:lstStyle>
            <a:lvl1pPr>
              <a:defRPr sz="3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199" y="2604151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8"/>
          </p:nvPr>
        </p:nvSpPr>
        <p:spPr>
          <a:xfrm>
            <a:off x="2578264" y="2604151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9"/>
          </p:nvPr>
        </p:nvSpPr>
        <p:spPr>
          <a:xfrm>
            <a:off x="4769402" y="2654442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20"/>
          </p:nvPr>
        </p:nvSpPr>
        <p:spPr>
          <a:xfrm>
            <a:off x="6910014" y="2616633"/>
            <a:ext cx="1841864" cy="3472202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600" spc="-80">
                <a:solidFill>
                  <a:schemeClr val="accent3"/>
                </a:solidFill>
              </a:defRPr>
            </a:lvl1pPr>
            <a:lvl2pPr marL="669600" indent="-28575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2pPr>
            <a:lvl3pPr marL="9288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3pPr>
            <a:lvl4pPr marL="1170000" indent="-228600">
              <a:buClr>
                <a:schemeClr val="accent2"/>
              </a:buClr>
              <a:buSzPct val="85000"/>
              <a:buFont typeface="Lucida Grande"/>
              <a:buChar char="»"/>
              <a:defRPr sz="1800">
                <a:solidFill>
                  <a:schemeClr val="accent3"/>
                </a:solidFill>
              </a:defRPr>
            </a:lvl4pPr>
            <a:lvl5pPr marL="1382400" indent="-228600">
              <a:buClr>
                <a:schemeClr val="accent2"/>
              </a:buClr>
              <a:buSzPct val="85000"/>
              <a:buFont typeface="Arial"/>
              <a:buChar char="»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21"/>
          </p:nvPr>
        </p:nvSpPr>
        <p:spPr>
          <a:xfrm>
            <a:off x="66373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A469CE-11EB-4DE3-B600-C39769F60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26" y="188736"/>
            <a:ext cx="1109690" cy="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Bullet point 1 here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81738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818A8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D28BF3-3607-4DDF-9C90-6487747AC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063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 spc="-15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7216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spc="-150">
          <a:solidFill>
            <a:srgbClr val="1E1E1E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 spc="-150">
          <a:solidFill>
            <a:srgbClr val="1E1E1E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905" y="3186785"/>
            <a:ext cx="8124599" cy="646331"/>
          </a:xfrm>
        </p:spPr>
        <p:txBody>
          <a:bodyPr rtlCol="0"/>
          <a:lstStyle/>
          <a:p>
            <a:pPr>
              <a:defRPr/>
            </a:pPr>
            <a:r>
              <a:rPr lang="en-GB" sz="3600" dirty="0"/>
              <a:t>Update on sector reforms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/>
              <a:t>Heads of Educational Development</a:t>
            </a:r>
          </a:p>
          <a:p>
            <a:pPr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December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062" y="6356350"/>
            <a:ext cx="3642883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Universities UK 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Apollo education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08100"/>
            <a:ext cx="7467600" cy="478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2" name="Picture 4" descr="http://www.urbancottageindustries.com/blog/wp-content/uploads/2014/09/Consumer-Contracts-Regulations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83030"/>
            <a:ext cx="4937760" cy="46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Office for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://styles.ofcom.org.uk/images/ofc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63700"/>
            <a:ext cx="3349625" cy="8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www.ofwat.gov.uk/wp-content/themes/ofwat/assets/ofwat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http://www.ofwat.gov.uk/wp-content/themes/ofwat/assets/ofwat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http://www.ofwat.gov.uk/wp-content/themes/ofwat/assets/ofwat_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https://www.employ-ability.org.uk/apps/userfiles/images/FCA%20Logo%20with%20Exclusion%20Zone%20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86005"/>
            <a:ext cx="3759200" cy="23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bs.twimg.com/profile_images/486540698426957824/PBxeYcXw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98" y="1419977"/>
            <a:ext cx="2472207" cy="24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ystemsatwork.co.uk/wp-content/uploads/ofwat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74" y="4252006"/>
            <a:ext cx="2486025" cy="18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qc.org.uk/sites/all/themes/cqc/images/cqc_print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65" y="2892685"/>
            <a:ext cx="2773817" cy="9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8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UUK bill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Maintain high entry requirements</a:t>
            </a:r>
          </a:p>
          <a:p>
            <a:r>
              <a:rPr lang="en-GB" dirty="0"/>
              <a:t>Protect sector autonomy through co-regulation</a:t>
            </a:r>
          </a:p>
          <a:p>
            <a:r>
              <a:rPr lang="en-GB" dirty="0"/>
              <a:t>Clarify relationship between standards and quality</a:t>
            </a:r>
          </a:p>
          <a:p>
            <a:r>
              <a:rPr lang="en-GB" dirty="0"/>
              <a:t>Integration with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Education </a:t>
            </a:r>
            <a:r>
              <a:rPr lang="en-GB"/>
              <a:t>and Research Bill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01197"/>
              </p:ext>
            </p:extLst>
          </p:nvPr>
        </p:nvGraphicFramePr>
        <p:xfrm>
          <a:off x="257175" y="1396040"/>
          <a:ext cx="8591549" cy="416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165838175"/>
                    </a:ext>
                  </a:extLst>
                </a:gridCol>
                <a:gridCol w="7248524">
                  <a:extLst>
                    <a:ext uri="{9D8B030D-6E8A-4147-A177-3AD203B41FA5}">
                      <a16:colId xmlns:a16="http://schemas.microsoft.com/office/drawing/2014/main" val="4163905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Clause(s)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Issue related to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49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Broad role and remit of the Office for Students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224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NC 2A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Ability of the OfS to give advice without specific request from the Secretary of State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448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 66 and 69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Power of the secretary of state to frame guidance (etc) to the OfS ‘by reference to’ courses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694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 (23, 27 and Schedule 4)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Registration condition related to ‘quality’ and ‘standards’ of education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681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15, 16, 18, 21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Threshold of evidence required by OfS in order to impose sanction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584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Power of OfS to authorise research degree awarding powers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52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NC 40A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Power of OfS to grant degree awarding powers and university title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228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51 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Power of </a:t>
                      </a:r>
                      <a:r>
                        <a:rPr lang="en-GB" sz="1400" dirty="0" err="1">
                          <a:effectLst/>
                        </a:rPr>
                        <a:t>OfS</a:t>
                      </a:r>
                      <a:r>
                        <a:rPr lang="en-GB" sz="1400" dirty="0">
                          <a:effectLst/>
                        </a:rPr>
                        <a:t> to grant university title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862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47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Ability of OfS to enter into validation arrangements with higher education providers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14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27, 63 and 64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Funding of the OfS and body designated for the purpose of assessing quality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675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84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Power of secretary of state to amend research councils’ names and remits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963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85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Remit of UKRI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469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89 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Remit of Research England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19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9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excellence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02" r="3338"/>
          <a:stretch/>
        </p:blipFill>
        <p:spPr>
          <a:xfrm>
            <a:off x="6115932" y="1692736"/>
            <a:ext cx="1616983" cy="64767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03" y="2537948"/>
            <a:ext cx="1602840" cy="642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07" y="3319873"/>
            <a:ext cx="1571071" cy="642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730" y="4101798"/>
            <a:ext cx="1571070" cy="62741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33817" y="2014130"/>
            <a:ext cx="4765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+mn-lt"/>
              </a:rPr>
              <a:t>Better inform students’ choices about what and where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+mn-lt"/>
              </a:rPr>
              <a:t>Recognise and reward excellent teaching and raise esteem for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+mn-lt"/>
              </a:rPr>
              <a:t>Support enhancement of teaching across the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/>
                </a:solidFill>
                <a:latin typeface="+mn-lt"/>
              </a:rPr>
              <a:t>Improve match of graduate skills with needs of employers and the economy.</a:t>
            </a:r>
          </a:p>
        </p:txBody>
      </p:sp>
    </p:spTree>
    <p:extLst>
      <p:ext uri="{BB962C8B-B14F-4D97-AF65-F5344CB8AC3E}">
        <p14:creationId xmlns:p14="http://schemas.microsoft.com/office/powerpoint/2010/main" val="3399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assessment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916832"/>
            <a:ext cx="8230487" cy="4248472"/>
          </a:xfrm>
        </p:spPr>
        <p:txBody>
          <a:bodyPr lIns="0" tIns="0" rIns="0" bIns="0"/>
          <a:lstStyle/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8868" y="2042372"/>
            <a:ext cx="2121039" cy="610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Outcomes and Learning Gain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1239" y="2030317"/>
            <a:ext cx="2121039" cy="610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3609" y="2042372"/>
            <a:ext cx="2121039" cy="610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7863" y="2754800"/>
            <a:ext cx="2121039" cy="610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outcomes and learning gain criteria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0234" y="2744139"/>
            <a:ext cx="2121039" cy="610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environment criteria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2604" y="2754800"/>
            <a:ext cx="2121039" cy="610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quality criteria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3609" y="3466125"/>
            <a:ext cx="2121039" cy="943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Teaching, assessment and feedback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(NSS results)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5396" y="3457961"/>
            <a:ext cx="2121039" cy="948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Academic support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 non-continuation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(NSS results and HESA)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7182" y="3467228"/>
            <a:ext cx="2121039" cy="943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Employment / further study, including highly skilled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(DLHE)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478" y="2042372"/>
            <a:ext cx="121290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04F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Aspects of quality: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479" y="2754800"/>
            <a:ext cx="12129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Criteria: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478" y="3466125"/>
            <a:ext cx="12129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6792C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42603" y="4511961"/>
            <a:ext cx="6705617" cy="2784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Metric splits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5635" y="4892090"/>
            <a:ext cx="6705617" cy="4209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Provider submission (additional evidence)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5478" y="3814562"/>
            <a:ext cx="13569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478" y="4979463"/>
            <a:ext cx="13569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063" y="5414693"/>
            <a:ext cx="12129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Outcome: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35634" y="5414693"/>
            <a:ext cx="6705617" cy="420966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TEF rating &amp; Statement of findings</a:t>
            </a:r>
          </a:p>
        </p:txBody>
      </p:sp>
    </p:spTree>
    <p:extLst>
      <p:ext uri="{BB962C8B-B14F-4D97-AF65-F5344CB8AC3E}">
        <p14:creationId xmlns:p14="http://schemas.microsoft.com/office/powerpoint/2010/main" val="221537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Moving away from uniform cyclical external review</a:t>
            </a:r>
          </a:p>
          <a:p>
            <a:r>
              <a:rPr lang="en-GB" dirty="0"/>
              <a:t>Growing emphasis on institutional risk </a:t>
            </a:r>
          </a:p>
          <a:p>
            <a:r>
              <a:rPr lang="en-GB" dirty="0"/>
              <a:t>Monitoring of key institutional metrics</a:t>
            </a:r>
          </a:p>
          <a:p>
            <a:pPr lvl="1"/>
            <a:r>
              <a:rPr lang="en-GB" dirty="0"/>
              <a:t>Over- and under-recruitment patterns </a:t>
            </a:r>
          </a:p>
          <a:p>
            <a:pPr lvl="1"/>
            <a:r>
              <a:rPr lang="en-GB" dirty="0"/>
              <a:t>Degree outcomes, including differences between students</a:t>
            </a:r>
          </a:p>
          <a:p>
            <a:pPr lvl="1"/>
            <a:r>
              <a:rPr lang="en-GB" dirty="0"/>
              <a:t>Non-progression and non-completion rates </a:t>
            </a:r>
          </a:p>
          <a:p>
            <a:pPr lvl="1"/>
            <a:r>
              <a:rPr lang="en-GB" dirty="0"/>
              <a:t>National Student Survey outcomes </a:t>
            </a:r>
          </a:p>
          <a:p>
            <a:pPr lvl="1"/>
            <a:r>
              <a:rPr lang="en-GB" dirty="0"/>
              <a:t>Employment outcomes</a:t>
            </a:r>
          </a:p>
          <a:p>
            <a:pPr marL="383850" lvl="1" indent="0">
              <a:buNone/>
            </a:pPr>
            <a:endParaRPr lang="en-GB" dirty="0"/>
          </a:p>
          <a:p>
            <a:r>
              <a:rPr lang="en-GB" dirty="0"/>
              <a:t>Growing emphasis on quality from the student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and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Annual provider review</a:t>
            </a:r>
          </a:p>
          <a:p>
            <a:r>
              <a:rPr lang="en-GB" dirty="0"/>
              <a:t>Learning gain </a:t>
            </a:r>
          </a:p>
          <a:p>
            <a:r>
              <a:rPr lang="en-GB" dirty="0"/>
              <a:t>Learner analytics</a:t>
            </a:r>
          </a:p>
          <a:p>
            <a:r>
              <a:rPr lang="en-GB" dirty="0"/>
              <a:t>Weighted contact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How open will competition be?</a:t>
            </a:r>
          </a:p>
          <a:p>
            <a:r>
              <a:rPr lang="en-US" dirty="0"/>
              <a:t>How will the </a:t>
            </a:r>
            <a:r>
              <a:rPr lang="en-US" dirty="0" err="1"/>
              <a:t>OfS</a:t>
            </a:r>
            <a:r>
              <a:rPr lang="en-US" dirty="0"/>
              <a:t> approach its statutory duties?</a:t>
            </a:r>
          </a:p>
          <a:p>
            <a:r>
              <a:rPr lang="en-US" dirty="0"/>
              <a:t>How will definitions of quality and risk evolve?</a:t>
            </a:r>
          </a:p>
          <a:p>
            <a:r>
              <a:rPr lang="en-US" dirty="0"/>
              <a:t>What role do metrics play in understanding learning?</a:t>
            </a:r>
          </a:p>
          <a:p>
            <a:r>
              <a:rPr lang="en-US" dirty="0"/>
              <a:t>How does the relationship with students evolve?</a:t>
            </a:r>
          </a:p>
          <a:p>
            <a:r>
              <a:rPr lang="en-US" dirty="0"/>
              <a:t>What do </a:t>
            </a:r>
            <a:r>
              <a:rPr lang="en-US"/>
              <a:t>students actually want </a:t>
            </a:r>
            <a:r>
              <a:rPr lang="en-US" dirty="0"/>
              <a:t>from higher education?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9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afoot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GB" dirty="0"/>
              <a:t>Supply side liberalisation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and </a:t>
            </a:r>
          </a:p>
          <a:p>
            <a:endParaRPr lang="en-GB" dirty="0"/>
          </a:p>
          <a:p>
            <a:r>
              <a:rPr lang="en-GB" dirty="0"/>
              <a:t>Evolving models of public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Brexit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Image result for european un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55" y="1750594"/>
            <a:ext cx="5916112" cy="39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5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GB" altLang="en-US" dirty="0">
                <a:ea typeface="ＭＳ Ｐゴシック" pitchFamily="34" charset="-128"/>
              </a:rPr>
              <a:t>Immediate challenges posed by Brexit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00200"/>
            <a:ext cx="8497658" cy="4470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Towards a digital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45088-227D-4054-960D-0237F800F78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73062" y="6356350"/>
            <a:ext cx="3642883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Universities UK </a:t>
            </a:r>
            <a:r>
              <a:rPr lang="en-GB" sz="1400"/>
              <a:t> </a:t>
            </a:r>
            <a:r>
              <a:rPr lang="en-GB" sz="140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31119" y="4027715"/>
            <a:ext cx="5838938" cy="227511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»"/>
              <a:defRPr sz="2000" kern="1200" spc="-80">
                <a:solidFill>
                  <a:schemeClr val="accent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60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28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170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382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062" y="1383943"/>
            <a:ext cx="783113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accent4"/>
                </a:solidFill>
                <a:latin typeface="+mn-lt"/>
              </a:rPr>
              <a:t>People: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Immigration status of current and future EU students and staff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Retention of EU staff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Attractiveness of UK universities as a destination for talented students and staff,  EU and non-EU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Attractiveness of the UK as a partner for collaboration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GB" sz="1600" dirty="0">
              <a:solidFill>
                <a:schemeClr val="accent4"/>
              </a:solidFill>
              <a:latin typeface="+mn-lt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accent4"/>
                </a:solidFill>
                <a:latin typeface="+mn-lt"/>
              </a:rPr>
              <a:t>Access to funding and networks: 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Research funding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EU student finance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Erasmus+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ERDF, ESF and innovation funding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Access to finance: European Investment Bank loans, credit rating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Funding from UK Government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GB" sz="1600" dirty="0">
              <a:solidFill>
                <a:schemeClr val="accent4"/>
              </a:solidFill>
              <a:latin typeface="+mn-lt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accent4"/>
                </a:solidFill>
                <a:latin typeface="+mn-lt"/>
              </a:rPr>
              <a:t>Regulatory  and other issues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</a:rPr>
              <a:t>Regulatory environment governing research collaboration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Macro economy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Currency fluctuations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Implications for the UK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4"/>
                </a:solidFill>
                <a:latin typeface="+mn-lt"/>
              </a:rPr>
              <a:t>Anti-expert feeling</a:t>
            </a:r>
          </a:p>
        </p:txBody>
      </p:sp>
    </p:spTree>
    <p:extLst>
      <p:ext uri="{BB962C8B-B14F-4D97-AF65-F5344CB8AC3E}">
        <p14:creationId xmlns:p14="http://schemas.microsoft.com/office/powerpoint/2010/main" val="339323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GB" altLang="en-US" dirty="0">
                <a:ea typeface="ＭＳ Ｐゴシック" pitchFamily="34" charset="-128"/>
              </a:rPr>
              <a:t>Key issues for clarification – People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600200"/>
            <a:ext cx="8497658" cy="44703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Key asks from Government: </a:t>
            </a:r>
          </a:p>
          <a:p>
            <a:pPr marL="0" lvl="0" indent="0">
              <a:buNone/>
            </a:pPr>
            <a:endParaRPr lang="en-GB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Address current uncertainties regarding the EU student access to student loans for academic year 2017/18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Clarification from Government on the immigration status of current EU students and staff following the UK’s exit from the EU and guarantee that any change will be preceded by a transition period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Clarification from Government on the tuition fee status of EU students following the UK’s exit from the EU and guarantee that any change will be preceded by a transition period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Commitment that EU academic and student mobility will be not impeded by unnecessary bureaucracy regardless of the future  immigration status of EU nationals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Towards a digital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45088-227D-4054-960D-0237F800F78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73062" y="6356350"/>
            <a:ext cx="3642883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Universities UK </a:t>
            </a:r>
            <a:r>
              <a:rPr lang="en-GB" sz="1400"/>
              <a:t> </a:t>
            </a:r>
            <a:r>
              <a:rPr lang="en-GB" sz="140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31119" y="4027715"/>
            <a:ext cx="5838938" cy="227511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»"/>
              <a:defRPr sz="2000" kern="1200" spc="-80">
                <a:solidFill>
                  <a:schemeClr val="accent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60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28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170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382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74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GB" altLang="en-US" dirty="0">
                <a:ea typeface="ＭＳ Ｐゴシック" pitchFamily="34" charset="-128"/>
              </a:rPr>
              <a:t>Key issues for clarification – Funding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119" y="1612726"/>
            <a:ext cx="8497658" cy="44703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b="1" dirty="0"/>
          </a:p>
          <a:p>
            <a:pPr marL="0" lvl="0" indent="0">
              <a:buNone/>
            </a:pPr>
            <a:r>
              <a:rPr lang="en-GB" b="1" dirty="0"/>
              <a:t>Key immediate asks from Government:</a:t>
            </a:r>
          </a:p>
          <a:p>
            <a:pPr marL="0" lvl="0" indent="0">
              <a:buNone/>
            </a:pPr>
            <a:endParaRPr lang="en-GB" b="1" dirty="0"/>
          </a:p>
          <a:p>
            <a:pPr lvl="0"/>
            <a:r>
              <a:rPr lang="en-GB" dirty="0"/>
              <a:t>Take steps to avoid significant disruption to UK participation in Horizon 2020, for example by guaranteeing participation to 2020 </a:t>
            </a:r>
          </a:p>
          <a:p>
            <a:pPr lvl="0"/>
            <a:r>
              <a:rPr lang="en-GB" dirty="0"/>
              <a:t>Continue to communicate the message that the UK is a full member of Horizon 2020 to other Member States, and to promote EU funding opportunities to UK researchers</a:t>
            </a:r>
          </a:p>
          <a:p>
            <a:pPr lvl="0"/>
            <a:r>
              <a:rPr lang="en-GB" dirty="0"/>
              <a:t>Issue clarification on the UK’s continued access to ESIF and clarify reasons for funding delays</a:t>
            </a:r>
          </a:p>
          <a:p>
            <a:pPr lvl="0"/>
            <a:r>
              <a:rPr lang="en-GB" dirty="0"/>
              <a:t> Clarify as soon as possible the UK Government’s negotiating position in relation to Horizon 2020 and Erasmus+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73063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Towards a digital strategy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45088-227D-4054-960D-0237F800F78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73062" y="6356350"/>
            <a:ext cx="3642883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400"/>
              <a:t>Universities UK </a:t>
            </a:r>
            <a:r>
              <a:rPr lang="en-GB" sz="1400"/>
              <a:t> </a:t>
            </a:r>
            <a:r>
              <a:rPr lang="en-GB" sz="140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31119" y="4027715"/>
            <a:ext cx="5838938" cy="227511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Lucida Grande"/>
              <a:buChar char="»"/>
              <a:defRPr sz="2000" kern="1200" spc="-80">
                <a:solidFill>
                  <a:schemeClr val="accent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60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2pPr>
            <a:lvl3pPr marL="928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3pPr>
            <a:lvl4pPr marL="1170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Lucida Grande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4pPr>
            <a:lvl5pPr marL="1382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/>
              <a:buChar char="»"/>
              <a:defRPr sz="1800" kern="1200" spc="-80">
                <a:solidFill>
                  <a:schemeClr val="accent3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solidFill>
                <a:srgbClr val="1E1E1E"/>
              </a:solidFill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9557" y="1772060"/>
            <a:ext cx="712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9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88" y="2868613"/>
            <a:ext cx="8224580" cy="1477328"/>
          </a:xfrm>
        </p:spPr>
        <p:txBody>
          <a:bodyPr/>
          <a:lstStyle/>
          <a:p>
            <a:r>
              <a:rPr lang="en-US" u="sng" dirty="0" err="1"/>
              <a:t>william.hammonds@universitiesuk.ac.uk</a:t>
            </a:r>
            <a:br>
              <a:rPr lang="en-US" u="sng"/>
            </a:br>
            <a:br>
              <a:rPr lang="en-US" u="sng"/>
            </a:b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CCFEDE-59D4-4C27-9541-2365E34D2F3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3062" y="6356350"/>
            <a:ext cx="3642883" cy="365125"/>
          </a:xfrm>
        </p:spPr>
        <p:txBody>
          <a:bodyPr/>
          <a:lstStyle/>
          <a:p>
            <a:pPr>
              <a:defRPr/>
            </a:pPr>
            <a:r>
              <a:rPr lang="en-US" sz="1400" dirty="0"/>
              <a:t>Universities UK </a:t>
            </a:r>
            <a:r>
              <a:rPr lang="en-GB" sz="1400" dirty="0"/>
              <a:t> 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| The voice of universities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44" y="1513001"/>
            <a:ext cx="3264911" cy="4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3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Mk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http://blogs.gre.ac.uk/vc/files/2011/10/WhitePaper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1582738"/>
            <a:ext cx="3131416" cy="44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25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legislation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4" y="1296988"/>
            <a:ext cx="4542971" cy="492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5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‘transparency’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4440"/>
            <a:ext cx="545211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1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side liberalisaion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4667" y="1746265"/>
          <a:ext cx="8719061" cy="4366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178">
                  <a:extLst>
                    <a:ext uri="{9D8B030D-6E8A-4147-A177-3AD203B41FA5}">
                      <a16:colId xmlns:a16="http://schemas.microsoft.com/office/drawing/2014/main" val="2916761412"/>
                    </a:ext>
                  </a:extLst>
                </a:gridCol>
                <a:gridCol w="1362937">
                  <a:extLst>
                    <a:ext uri="{9D8B030D-6E8A-4147-A177-3AD203B41FA5}">
                      <a16:colId xmlns:a16="http://schemas.microsoft.com/office/drawing/2014/main" val="934079400"/>
                    </a:ext>
                  </a:extLst>
                </a:gridCol>
                <a:gridCol w="1325596">
                  <a:extLst>
                    <a:ext uri="{9D8B030D-6E8A-4147-A177-3AD203B41FA5}">
                      <a16:colId xmlns:a16="http://schemas.microsoft.com/office/drawing/2014/main" val="2840693412"/>
                    </a:ext>
                  </a:extLst>
                </a:gridCol>
                <a:gridCol w="1176233">
                  <a:extLst>
                    <a:ext uri="{9D8B030D-6E8A-4147-A177-3AD203B41FA5}">
                      <a16:colId xmlns:a16="http://schemas.microsoft.com/office/drawing/2014/main" val="184121269"/>
                    </a:ext>
                  </a:extLst>
                </a:gridCol>
                <a:gridCol w="1176233">
                  <a:extLst>
                    <a:ext uri="{9D8B030D-6E8A-4147-A177-3AD203B41FA5}">
                      <a16:colId xmlns:a16="http://schemas.microsoft.com/office/drawing/2014/main" val="1711380381"/>
                    </a:ext>
                  </a:extLst>
                </a:gridCol>
                <a:gridCol w="1437618">
                  <a:extLst>
                    <a:ext uri="{9D8B030D-6E8A-4147-A177-3AD203B41FA5}">
                      <a16:colId xmlns:a16="http://schemas.microsoft.com/office/drawing/2014/main" val="3688811074"/>
                    </a:ext>
                  </a:extLst>
                </a:gridCol>
                <a:gridCol w="1344266">
                  <a:extLst>
                    <a:ext uri="{9D8B030D-6E8A-4147-A177-3AD203B41FA5}">
                      <a16:colId xmlns:a16="http://schemas.microsoft.com/office/drawing/2014/main" val="261884523"/>
                    </a:ext>
                  </a:extLst>
                </a:gridCol>
              </a:tblGrid>
              <a:tr h="940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Year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#</a:t>
                      </a:r>
                      <a:r>
                        <a:rPr lang="en-US" sz="1600" dirty="0" err="1">
                          <a:solidFill>
                            <a:srgbClr val="002776"/>
                          </a:solidFill>
                          <a:effectLst/>
                        </a:rPr>
                        <a:t>inst.s</a:t>
                      </a: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 w +15%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#</a:t>
                      </a:r>
                      <a:r>
                        <a:rPr lang="en-US" sz="1600" dirty="0" err="1">
                          <a:solidFill>
                            <a:srgbClr val="002776"/>
                          </a:solidFill>
                          <a:effectLst/>
                        </a:rPr>
                        <a:t>inst.s</a:t>
                      </a: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 w+10%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#</a:t>
                      </a:r>
                      <a:r>
                        <a:rPr lang="en-US" sz="1600" dirty="0" err="1">
                          <a:solidFill>
                            <a:srgbClr val="002776"/>
                          </a:solidFill>
                          <a:effectLst/>
                        </a:rPr>
                        <a:t>inst.s</a:t>
                      </a: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 w-5%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#</a:t>
                      </a:r>
                      <a:r>
                        <a:rPr lang="en-US" sz="1600" dirty="0" err="1">
                          <a:solidFill>
                            <a:srgbClr val="002776"/>
                          </a:solidFill>
                          <a:effectLst/>
                        </a:rPr>
                        <a:t>inst.s</a:t>
                      </a: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 w-3%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# w. </a:t>
                      </a:r>
                      <a:r>
                        <a:rPr lang="en-US" sz="1600" dirty="0" err="1">
                          <a:solidFill>
                            <a:srgbClr val="002776"/>
                          </a:solidFill>
                          <a:effectLst/>
                        </a:rPr>
                        <a:t>lge</a:t>
                      </a: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 change (+15%, -5%)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#w. </a:t>
                      </a:r>
                      <a:r>
                        <a:rPr lang="en-US" sz="1600" dirty="0" err="1">
                          <a:solidFill>
                            <a:srgbClr val="002776"/>
                          </a:solidFill>
                          <a:effectLst/>
                        </a:rPr>
                        <a:t>lge</a:t>
                      </a: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 change (+10%, -5%)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79828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2007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5042604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2008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5600760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2009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0091828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2010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5623226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2011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6015856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2012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46337005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2013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7991711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2014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2802864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776"/>
                          </a:solidFill>
                          <a:effectLst/>
                        </a:rPr>
                        <a:t>2015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38942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Universities UK </a:t>
            </a:r>
            <a:r>
              <a:rPr lang="en-US" dirty="0">
                <a:solidFill>
                  <a:schemeClr val="accent6"/>
                </a:solidFill>
              </a:rPr>
              <a:t>| The voice of universities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91" y="1350118"/>
            <a:ext cx="846845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b="1" dirty="0"/>
              <a:t>Number of English institutions with large percentage changes in UK acceptances by UCAS cycle year.</a:t>
            </a:r>
          </a:p>
        </p:txBody>
      </p:sp>
    </p:spTree>
    <p:extLst>
      <p:ext uri="{BB962C8B-B14F-4D97-AF65-F5344CB8AC3E}">
        <p14:creationId xmlns:p14="http://schemas.microsoft.com/office/powerpoint/2010/main" val="393156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side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C259-6A39-4819-8017-30AD3B5B67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Universities UK </a:t>
            </a:r>
            <a:r>
              <a:rPr lang="en-US">
                <a:solidFill>
                  <a:schemeClr val="accent6"/>
                </a:solidFill>
              </a:rPr>
              <a:t>| The voice of universities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68730"/>
            <a:ext cx="7610475" cy="501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4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GB" dirty="0"/>
              <a:t>University of Phoenix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221083"/>
              </p:ext>
            </p:extLst>
          </p:nvPr>
        </p:nvGraphicFramePr>
        <p:xfrm>
          <a:off x="285720" y="1739904"/>
          <a:ext cx="840108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348019"/>
      </p:ext>
    </p:extLst>
  </p:cSld>
  <p:clrMapOvr>
    <a:masterClrMapping/>
  </p:clrMapOvr>
</p:sld>
</file>

<file path=ppt/theme/theme1.xml><?xml version="1.0" encoding="utf-8"?>
<a:theme xmlns:a="http://schemas.openxmlformats.org/drawingml/2006/main" name="UUK powerpoint">
  <a:themeElements>
    <a:clrScheme name="Custom 8">
      <a:dk1>
        <a:srgbClr val="002776"/>
      </a:dk1>
      <a:lt1>
        <a:srgbClr val="FFFFFF"/>
      </a:lt1>
      <a:dk2>
        <a:srgbClr val="002776"/>
      </a:dk2>
      <a:lt2>
        <a:srgbClr val="EEECE1"/>
      </a:lt2>
      <a:accent1>
        <a:srgbClr val="002776"/>
      </a:accent1>
      <a:accent2>
        <a:srgbClr val="3DB7E4"/>
      </a:accent2>
      <a:accent3>
        <a:srgbClr val="818A8F"/>
      </a:accent3>
      <a:accent4>
        <a:srgbClr val="1E1E1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e65d67-b29a-48fc-8d57-24195e07cb14">08 Content preparation and migration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C2404D8241347B1DE5A0ED8ABD590" ma:contentTypeVersion="1" ma:contentTypeDescription="Create a new document." ma:contentTypeScope="" ma:versionID="194fcf8ec1929241a91f452c49a6169e">
  <xsd:schema xmlns:xsd="http://www.w3.org/2001/XMLSchema" xmlns:p="http://schemas.microsoft.com/office/2006/metadata/properties" xmlns:ns2="bbe65d67-b29a-48fc-8d57-24195e07cb14" targetNamespace="http://schemas.microsoft.com/office/2006/metadata/properties" ma:root="true" ma:fieldsID="247c7acf5a8795d56714eeeafa0bc984" ns2:_="">
    <xsd:import namespace="bbe65d67-b29a-48fc-8d57-24195e07cb14"/>
    <xsd:element name="properties">
      <xsd:complexType>
        <xsd:sequence>
          <xsd:element name="documentManagement">
            <xsd:complexType>
              <xsd:all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be65d67-b29a-48fc-8d57-24195e07cb14" elementFormDefault="qualified">
    <xsd:import namespace="http://schemas.microsoft.com/office/2006/documentManagement/types"/>
    <xsd:element name="Category" ma:index="8" ma:displayName="Category" ma:description="Programme Management Areas" ma:format="Dropdown" ma:internalName="Category">
      <xsd:simpleType>
        <xsd:restriction base="dms:Choice">
          <xsd:enumeration value="01 Programme Documentation"/>
          <xsd:enumeration value="02 Stakeholder usability testing"/>
          <xsd:enumeration value="03 Planning"/>
          <xsd:enumeration value="04 Information architecture"/>
          <xsd:enumeration value="05 Visual design"/>
          <xsd:enumeration value="06 Functionalities"/>
          <xsd:enumeration value="07 Technical documentation"/>
          <xsd:enumeration value="08 Content preparation and migration"/>
          <xsd:enumeration value="09 Usability and tes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9726F89-DAF0-4C1D-863B-E700BC6CC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D0FE9-143C-4F23-9AA8-8CC921D397DC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bbe65d67-b29a-48fc-8d57-24195e07cb14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368C2E-B822-410B-B914-8C2701BEE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65d67-b29a-48fc-8d57-24195e07cb1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UUK template slide</Template>
  <TotalTime>1882</TotalTime>
  <Words>1315</Words>
  <Application>Microsoft Office PowerPoint</Application>
  <PresentationFormat>On-screen Show (4:3)</PresentationFormat>
  <Paragraphs>297</Paragraphs>
  <Slides>24</Slides>
  <Notes>10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Lucida Grande</vt:lpstr>
      <vt:lpstr>Wingdings</vt:lpstr>
      <vt:lpstr>UUK powerpoint</vt:lpstr>
      <vt:lpstr>Update on sector reforms</vt:lpstr>
      <vt:lpstr>Changes afoot</vt:lpstr>
      <vt:lpstr>White paper</vt:lpstr>
      <vt:lpstr>Mk 2</vt:lpstr>
      <vt:lpstr>With legislation</vt:lpstr>
      <vt:lpstr>Price ‘transparency’</vt:lpstr>
      <vt:lpstr>Supply side liberalisaion</vt:lpstr>
      <vt:lpstr>Supply side expansion</vt:lpstr>
      <vt:lpstr>University of Phoenix</vt:lpstr>
      <vt:lpstr>Apollo education group</vt:lpstr>
      <vt:lpstr>Consumer rights</vt:lpstr>
      <vt:lpstr>Office for students</vt:lpstr>
      <vt:lpstr>UUK bill priorities</vt:lpstr>
      <vt:lpstr>Higher Education and Research Bill</vt:lpstr>
      <vt:lpstr>Teaching excellence framework</vt:lpstr>
      <vt:lpstr>The assessment framework</vt:lpstr>
      <vt:lpstr>Quality model</vt:lpstr>
      <vt:lpstr>Learning and metrics</vt:lpstr>
      <vt:lpstr>Some final thoughts</vt:lpstr>
      <vt:lpstr>Brexit</vt:lpstr>
      <vt:lpstr>Immediate challenges posed by Brexit </vt:lpstr>
      <vt:lpstr>Key issues for clarification – People   </vt:lpstr>
      <vt:lpstr>Key issues for clarification – Funding </vt:lpstr>
      <vt:lpstr>william.hammonds@universitiesuk.ac.uk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William Hammonds</dc:creator>
  <cp:lastModifiedBy>William Hammonds</cp:lastModifiedBy>
  <cp:revision>43</cp:revision>
  <cp:lastPrinted>2016-01-11T09:53:49Z</cp:lastPrinted>
  <dcterms:created xsi:type="dcterms:W3CDTF">2016-08-05T14:46:53Z</dcterms:created>
  <dcterms:modified xsi:type="dcterms:W3CDTF">2016-11-02T16:37:30Z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0x0101005F0C2404D8241347B1DE5A0ED8ABD590</vt:lpwstr>
  </property>
</Properties>
</file>